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406" r:id="rId2"/>
    <p:sldId id="452" r:id="rId3"/>
    <p:sldId id="277" r:id="rId4"/>
    <p:sldId id="446" r:id="rId5"/>
    <p:sldId id="447" r:id="rId6"/>
    <p:sldId id="448" r:id="rId7"/>
    <p:sldId id="451" r:id="rId8"/>
    <p:sldId id="399" r:id="rId9"/>
    <p:sldId id="400" r:id="rId10"/>
    <p:sldId id="264" r:id="rId11"/>
    <p:sldId id="283" r:id="rId12"/>
    <p:sldId id="284" r:id="rId13"/>
    <p:sldId id="285" r:id="rId14"/>
    <p:sldId id="303" r:id="rId15"/>
    <p:sldId id="304" r:id="rId16"/>
    <p:sldId id="307" r:id="rId17"/>
    <p:sldId id="453" r:id="rId18"/>
    <p:sldId id="337" r:id="rId19"/>
    <p:sldId id="338" r:id="rId20"/>
    <p:sldId id="341" r:id="rId21"/>
    <p:sldId id="342" r:id="rId22"/>
    <p:sldId id="360" r:id="rId23"/>
    <p:sldId id="361" r:id="rId24"/>
    <p:sldId id="362" r:id="rId25"/>
    <p:sldId id="353" r:id="rId26"/>
    <p:sldId id="456" r:id="rId27"/>
    <p:sldId id="350" r:id="rId28"/>
    <p:sldId id="380" r:id="rId29"/>
    <p:sldId id="381" r:id="rId30"/>
    <p:sldId id="382" r:id="rId31"/>
    <p:sldId id="383" r:id="rId32"/>
    <p:sldId id="384" r:id="rId33"/>
    <p:sldId id="385" r:id="rId34"/>
    <p:sldId id="386" r:id="rId35"/>
    <p:sldId id="387" r:id="rId36"/>
    <p:sldId id="388" r:id="rId37"/>
    <p:sldId id="389" r:id="rId38"/>
    <p:sldId id="390" r:id="rId39"/>
    <p:sldId id="391" r:id="rId40"/>
    <p:sldId id="392" r:id="rId41"/>
    <p:sldId id="393" r:id="rId42"/>
    <p:sldId id="394" r:id="rId43"/>
    <p:sldId id="395" r:id="rId44"/>
    <p:sldId id="397" r:id="rId45"/>
    <p:sldId id="415" r:id="rId46"/>
    <p:sldId id="416" r:id="rId47"/>
    <p:sldId id="421" r:id="rId48"/>
    <p:sldId id="422" r:id="rId49"/>
    <p:sldId id="396" r:id="rId50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E472B2-80A2-4361-823E-FDB73BE97B00}" type="datetimeFigureOut">
              <a:rPr lang="es-MX" smtClean="0"/>
              <a:pPr/>
              <a:t>15/11/2019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F78CA2-2481-47D9-AE91-2418CF762D19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 smtClean="0"/>
          </a:p>
        </p:txBody>
      </p:sp>
      <p:sp>
        <p:nvSpPr>
          <p:cNvPr id="614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3C7F1BC-7DC2-443A-87C5-3D3F497AEF3F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2564951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43E38-59CD-462D-8B42-6F57C965B14B}" type="datetimeFigureOut">
              <a:rPr lang="es-MX" smtClean="0"/>
              <a:pPr/>
              <a:t>15/11/2019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DB7FE-FF9D-4E7B-BCED-A70558F226E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43E38-59CD-462D-8B42-6F57C965B14B}" type="datetimeFigureOut">
              <a:rPr lang="es-MX" smtClean="0"/>
              <a:pPr/>
              <a:t>15/11/2019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DB7FE-FF9D-4E7B-BCED-A70558F226E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43E38-59CD-462D-8B42-6F57C965B14B}" type="datetimeFigureOut">
              <a:rPr lang="es-MX" smtClean="0"/>
              <a:pPr/>
              <a:t>15/11/2019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DB7FE-FF9D-4E7B-BCED-A70558F226E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43E38-59CD-462D-8B42-6F57C965B14B}" type="datetimeFigureOut">
              <a:rPr lang="es-MX" smtClean="0"/>
              <a:pPr/>
              <a:t>15/11/2019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DB7FE-FF9D-4E7B-BCED-A70558F226E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43E38-59CD-462D-8B42-6F57C965B14B}" type="datetimeFigureOut">
              <a:rPr lang="es-MX" smtClean="0"/>
              <a:pPr/>
              <a:t>15/11/2019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DB7FE-FF9D-4E7B-BCED-A70558F226E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43E38-59CD-462D-8B42-6F57C965B14B}" type="datetimeFigureOut">
              <a:rPr lang="es-MX" smtClean="0"/>
              <a:pPr/>
              <a:t>15/11/2019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DB7FE-FF9D-4E7B-BCED-A70558F226E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43E38-59CD-462D-8B42-6F57C965B14B}" type="datetimeFigureOut">
              <a:rPr lang="es-MX" smtClean="0"/>
              <a:pPr/>
              <a:t>15/11/2019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DB7FE-FF9D-4E7B-BCED-A70558F226E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43E38-59CD-462D-8B42-6F57C965B14B}" type="datetimeFigureOut">
              <a:rPr lang="es-MX" smtClean="0"/>
              <a:pPr/>
              <a:t>15/11/2019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DB7FE-FF9D-4E7B-BCED-A70558F226E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43E38-59CD-462D-8B42-6F57C965B14B}" type="datetimeFigureOut">
              <a:rPr lang="es-MX" smtClean="0"/>
              <a:pPr/>
              <a:t>15/11/2019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DB7FE-FF9D-4E7B-BCED-A70558F226E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43E38-59CD-462D-8B42-6F57C965B14B}" type="datetimeFigureOut">
              <a:rPr lang="es-MX" smtClean="0"/>
              <a:pPr/>
              <a:t>15/11/2019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DB7FE-FF9D-4E7B-BCED-A70558F226E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43E38-59CD-462D-8B42-6F57C965B14B}" type="datetimeFigureOut">
              <a:rPr lang="es-MX" smtClean="0"/>
              <a:pPr/>
              <a:t>15/11/2019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DB7FE-FF9D-4E7B-BCED-A70558F226E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23 Rectángulo"/>
          <p:cNvSpPr/>
          <p:nvPr userDrawn="1"/>
        </p:nvSpPr>
        <p:spPr>
          <a:xfrm>
            <a:off x="33180" y="2636912"/>
            <a:ext cx="7347132" cy="25922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5" name="24 Rectángulo"/>
          <p:cNvSpPr/>
          <p:nvPr userDrawn="1"/>
        </p:nvSpPr>
        <p:spPr>
          <a:xfrm>
            <a:off x="-1" y="1209805"/>
            <a:ext cx="9144001" cy="51244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26 Rectángulo"/>
          <p:cNvSpPr/>
          <p:nvPr userDrawn="1"/>
        </p:nvSpPr>
        <p:spPr>
          <a:xfrm>
            <a:off x="0" y="0"/>
            <a:ext cx="9126380" cy="12098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3900" y="86413"/>
            <a:ext cx="2421876" cy="103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59017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13 Título"/>
          <p:cNvSpPr>
            <a:spLocks noGrp="1"/>
          </p:cNvSpPr>
          <p:nvPr>
            <p:ph type="title"/>
          </p:nvPr>
        </p:nvSpPr>
        <p:spPr>
          <a:xfrm>
            <a:off x="1907704" y="83795"/>
            <a:ext cx="5814243" cy="56919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kumimoji="0" lang="es-MX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" pitchFamily="34" charset="0"/>
                <a:ea typeface="+mj-ea"/>
                <a:cs typeface="+mj-cs"/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5" name="4 Rectángulo redondeado"/>
          <p:cNvSpPr/>
          <p:nvPr userDrawn="1"/>
        </p:nvSpPr>
        <p:spPr>
          <a:xfrm>
            <a:off x="8579800" y="6531614"/>
            <a:ext cx="428628" cy="238434"/>
          </a:xfrm>
          <a:prstGeom prst="roundRect">
            <a:avLst/>
          </a:prstGeom>
          <a:gradFill>
            <a:gsLst>
              <a:gs pos="100000">
                <a:schemeClr val="bg1">
                  <a:lumMod val="65000"/>
                </a:schemeClr>
              </a:gs>
              <a:gs pos="100000">
                <a:schemeClr val="accent6">
                  <a:shade val="93000"/>
                  <a:satMod val="130000"/>
                </a:schemeClr>
              </a:gs>
              <a:gs pos="100000">
                <a:schemeClr val="accent6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es-MX"/>
          </a:p>
        </p:txBody>
      </p:sp>
      <p:sp>
        <p:nvSpPr>
          <p:cNvPr id="6" name="5 Marcador de número de diapositiva"/>
          <p:cNvSpPr txBox="1">
            <a:spLocks/>
          </p:cNvSpPr>
          <p:nvPr userDrawn="1"/>
        </p:nvSpPr>
        <p:spPr>
          <a:xfrm>
            <a:off x="8497291" y="6542725"/>
            <a:ext cx="593646" cy="247556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>
              <a:defRPr sz="1200" b="1">
                <a:solidFill>
                  <a:schemeClr val="bg1"/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pPr marL="0" marR="0" lvl="0" indent="0" algn="ctr" defTabSz="9142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5BE932-4C85-460D-9ECF-900D6BECA0CA}" type="slidenum">
              <a:rPr kumimoji="0" lang="es-MX" sz="10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yriad Pro" pitchFamily="34" charset="0"/>
                <a:ea typeface="+mn-ea"/>
                <a:cs typeface="Tahoma" pitchFamily="34" charset="0"/>
              </a:rPr>
              <a:pPr marL="0" marR="0" lvl="0" indent="0" algn="ctr" defTabSz="9142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yriad Pro" pitchFamily="34" charset="0"/>
              <a:ea typeface="+mn-ea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D43E38-59CD-462D-8B42-6F57C965B14B}" type="datetimeFigureOut">
              <a:rPr lang="es-MX" smtClean="0"/>
              <a:pPr/>
              <a:t>15/11/2019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DB7FE-FF9D-4E7B-BCED-A70558F226E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registro.escuelanacional/" TargetMode="Externa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png"/><Relationship Id="rId4" Type="http://schemas.openxmlformats.org/officeDocument/2006/relationships/image" Target="../media/image5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071538" y="4857760"/>
            <a:ext cx="72902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3600" dirty="0" smtClean="0"/>
              <a:t>El conocimiento puede salvar tu vida</a:t>
            </a:r>
            <a:endParaRPr lang="es-MX" sz="3600" dirty="0"/>
          </a:p>
        </p:txBody>
      </p:sp>
      <p:pic>
        <p:nvPicPr>
          <p:cNvPr id="88066" name="Picture 2" descr="C:\Documents and Settings\Usuario\Escritorio\FOTOS P.C\IMG-20190620-WA003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974594"/>
            <a:ext cx="6500858" cy="33831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714356"/>
            <a:ext cx="6429420" cy="514353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000232" y="1428736"/>
            <a:ext cx="561196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4800" b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Plan de Prevención y </a:t>
            </a:r>
            <a:r>
              <a:rPr lang="es-MX" sz="4800" b="1" dirty="0" err="1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Resiliencia</a:t>
            </a:r>
            <a:r>
              <a:rPr lang="es-MX" sz="4800" b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 Escolar</a:t>
            </a:r>
            <a:endParaRPr lang="es-MX" sz="4800" b="1" dirty="0">
              <a:solidFill>
                <a:srgbClr val="8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4 Imagen" descr="logo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0"/>
            <a:ext cx="2643206" cy="1200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agen 5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3000372"/>
            <a:ext cx="1691680" cy="1152128"/>
          </a:xfrm>
          <a:prstGeom prst="rect">
            <a:avLst/>
          </a:prstGeom>
        </p:spPr>
      </p:pic>
      <p:pic>
        <p:nvPicPr>
          <p:cNvPr id="8" name="Imagen 4"/>
          <p:cNvPicPr/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34" y="3071810"/>
            <a:ext cx="905506" cy="1368152"/>
          </a:xfrm>
          <a:prstGeom prst="rect">
            <a:avLst/>
          </a:prstGeom>
          <a:noFill/>
        </p:spPr>
      </p:pic>
      <p:pic>
        <p:nvPicPr>
          <p:cNvPr id="6" name="Picture 2" descr="C:\Documents and Settings\usuario\Mis documentos\EVIDENCIAS SIMULACROS 2018\simulacro andes de tuxtla\andes 3.JPG"/>
          <p:cNvPicPr>
            <a:picLocks noChangeAspect="1" noChangeArrowheads="1"/>
          </p:cNvPicPr>
          <p:nvPr/>
        </p:nvPicPr>
        <p:blipFill>
          <a:blip r:embed="rId5" cstate="print"/>
          <a:srcRect t="21875" b="21875"/>
          <a:stretch>
            <a:fillRect/>
          </a:stretch>
        </p:blipFill>
        <p:spPr bwMode="auto">
          <a:xfrm>
            <a:off x="2786050" y="4357694"/>
            <a:ext cx="4357718" cy="1857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8 CuadroTexto"/>
          <p:cNvSpPr txBox="1"/>
          <p:nvPr/>
        </p:nvSpPr>
        <p:spPr>
          <a:xfrm>
            <a:off x="3000364" y="5715016"/>
            <a:ext cx="394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/>
              <a:t>Coordinación De Protección Civil Escolar</a:t>
            </a:r>
            <a:endParaRPr lang="es-MX" dirty="0"/>
          </a:p>
        </p:txBody>
      </p:sp>
      <p:pic>
        <p:nvPicPr>
          <p:cNvPr id="10" name="Picture 6" descr="iepaac_LOGO_final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72396" y="0"/>
            <a:ext cx="995677" cy="1289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785918" y="1571612"/>
            <a:ext cx="5429288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0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TODOS SOMOS</a:t>
            </a:r>
          </a:p>
          <a:p>
            <a:pPr algn="ctr"/>
            <a:r>
              <a:rPr lang="es-ES" sz="6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PROTECCIÓN CIVIL</a:t>
            </a:r>
            <a:endParaRPr lang="es-ES" sz="60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642910" y="2643182"/>
            <a:ext cx="815268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 smtClean="0"/>
              <a:t>¿ que harías si en estos momentos empieza a temblar?</a:t>
            </a:r>
            <a:endParaRPr lang="es-MX" sz="2800" dirty="0" smtClean="0"/>
          </a:p>
          <a:p>
            <a:endParaRPr lang="es-ES_tradnl" sz="2800" dirty="0" smtClean="0"/>
          </a:p>
          <a:p>
            <a:r>
              <a:rPr lang="es-ES_tradnl" sz="2800" dirty="0" smtClean="0"/>
              <a:t>  </a:t>
            </a:r>
            <a:endParaRPr lang="es-MX" sz="2800" dirty="0"/>
          </a:p>
        </p:txBody>
      </p:sp>
      <p:sp>
        <p:nvSpPr>
          <p:cNvPr id="3" name="2 CuadroTexto"/>
          <p:cNvSpPr txBox="1"/>
          <p:nvPr/>
        </p:nvSpPr>
        <p:spPr>
          <a:xfrm>
            <a:off x="2071670" y="3571876"/>
            <a:ext cx="49414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400" dirty="0" smtClean="0"/>
              <a:t>R.- </a:t>
            </a:r>
            <a:r>
              <a:rPr lang="es-ES_tradnl" sz="2400" smtClean="0"/>
              <a:t>No grito, No </a:t>
            </a:r>
            <a:r>
              <a:rPr lang="es-ES_tradnl" sz="2400" dirty="0" smtClean="0"/>
              <a:t>corro, No empujo y…..</a:t>
            </a:r>
            <a:endParaRPr lang="es-MX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785786" y="4143380"/>
            <a:ext cx="78327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400" dirty="0" smtClean="0"/>
              <a:t>En Chiapas en este año ha temblado 3.167. llevamos el tercer</a:t>
            </a:r>
          </a:p>
          <a:p>
            <a:r>
              <a:rPr lang="es-ES_tradnl" sz="2400" dirty="0" smtClean="0"/>
              <a:t>Lugar en la república</a:t>
            </a:r>
            <a:endParaRPr lang="es-MX" sz="2400" dirty="0"/>
          </a:p>
        </p:txBody>
      </p:sp>
      <p:sp>
        <p:nvSpPr>
          <p:cNvPr id="3" name="2 Rectángulo"/>
          <p:cNvSpPr/>
          <p:nvPr/>
        </p:nvSpPr>
        <p:spPr>
          <a:xfrm rot="20037826">
            <a:off x="1439934" y="1900919"/>
            <a:ext cx="45993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¿ Sabías que…..</a:t>
            </a:r>
            <a:endParaRPr lang="es-E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57158" y="2428868"/>
            <a:ext cx="850112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4000" b="1" dirty="0" smtClean="0"/>
              <a:t>Plan Escolar: </a:t>
            </a:r>
            <a:r>
              <a:rPr lang="es-MX" sz="4000" dirty="0" smtClean="0"/>
              <a:t>es la participación activa de las personas (Toda la comunidad escolar)</a:t>
            </a:r>
            <a:endParaRPr lang="es-MX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 rot="10800000" flipV="1">
            <a:off x="428596" y="2303498"/>
            <a:ext cx="82868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600" b="1" dirty="0" smtClean="0"/>
              <a:t>Prevención:</a:t>
            </a:r>
            <a:r>
              <a:rPr lang="es-ES_tradnl" sz="3600" dirty="0" smtClean="0"/>
              <a:t> Medida o disposición que se toma de manera anticipada para evitar que suceda una cosa considerada negativa.</a:t>
            </a:r>
            <a:endParaRPr lang="es-MX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 rot="10800000" flipV="1">
            <a:off x="642910" y="2516117"/>
            <a:ext cx="80724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600" b="1" dirty="0" smtClean="0"/>
              <a:t>Resiliencia:</a:t>
            </a:r>
            <a:r>
              <a:rPr lang="es-ES_tradnl" sz="3600" dirty="0" smtClean="0"/>
              <a:t> se define como la capacidad de los seres humanos para adaptarse positivamente a situaciones adversas.</a:t>
            </a:r>
            <a:endParaRPr lang="es-MX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 rot="1743450">
            <a:off x="1335991" y="2655038"/>
            <a:ext cx="61715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Necesitamos un plan</a:t>
            </a:r>
            <a:endParaRPr lang="es-E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428596" y="5286388"/>
            <a:ext cx="4864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/>
              <a:t>Video para reflexionar… porque todo puede pasar</a:t>
            </a: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400" dirty="0" smtClean="0"/>
              <a:t>Educación en Reducción de Riesgos de Desastres y Resiliencia</a:t>
            </a:r>
            <a:endParaRPr lang="es-MX" sz="2400" dirty="0"/>
          </a:p>
        </p:txBody>
      </p:sp>
      <p:sp>
        <p:nvSpPr>
          <p:cNvPr id="6" name="CuadroTexto 5"/>
          <p:cNvSpPr txBox="1"/>
          <p:nvPr/>
        </p:nvSpPr>
        <p:spPr>
          <a:xfrm>
            <a:off x="251520" y="980728"/>
            <a:ext cx="8424936" cy="5432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200" dirty="0"/>
              <a:t>Desarrollar mensajes clave, basados ​​en evidencia y consenso, para reducir la vulnerabilidad en el hogar y de la comunidad, y para prepararse para la respuesta a los impactos de las </a:t>
            </a:r>
            <a:r>
              <a:rPr lang="es-MX" sz="2200" dirty="0" smtClean="0"/>
              <a:t>amenazas centrado a través de las niñas, niños y adolescentes.</a:t>
            </a:r>
            <a:endParaRPr lang="es-MX" sz="2200" dirty="0"/>
          </a:p>
          <a:p>
            <a:pPr algn="just"/>
            <a:r>
              <a:rPr lang="es-MX" sz="2200" dirty="0"/>
              <a:t> 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200" dirty="0"/>
              <a:t>Involucrar a los estudiantes y personal educativo en actividades de gestión de desastres al interior de la escuela y de la propia comunidad, incluyendo el mapeo de amenazas, el desarrollo de planes de contingencia y el desarrollo de ejercicios regulares de simulacros.</a:t>
            </a:r>
          </a:p>
          <a:p>
            <a:pPr algn="just"/>
            <a:r>
              <a:rPr lang="es-MX" sz="2200" dirty="0"/>
              <a:t> 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200" dirty="0"/>
              <a:t>Desarrollar </a:t>
            </a:r>
            <a:r>
              <a:rPr lang="es-MX" sz="2200" dirty="0" smtClean="0"/>
              <a:t>el aprendizaje para </a:t>
            </a:r>
            <a:r>
              <a:rPr lang="es-MX" sz="2200" dirty="0"/>
              <a:t>todos los tipos de amenazas relevantes.</a:t>
            </a:r>
          </a:p>
          <a:p>
            <a:pPr algn="just"/>
            <a:r>
              <a:rPr lang="es-MX" sz="2200" dirty="0"/>
              <a:t> </a:t>
            </a:r>
            <a:endParaRPr lang="es-MX" sz="22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200" dirty="0" smtClean="0"/>
              <a:t>Incluir </a:t>
            </a:r>
            <a:r>
              <a:rPr lang="es-MX" sz="2200" dirty="0"/>
              <a:t>la reducción del riesgo de desastres en el plan de estudios.</a:t>
            </a:r>
          </a:p>
          <a:p>
            <a:pPr algn="just"/>
            <a:r>
              <a:rPr lang="es-MX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xmlns="" val="777611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400" dirty="0" smtClean="0"/>
              <a:t>Educación en Reducción de Riesgos de Desastres y Resiliencia</a:t>
            </a:r>
            <a:endParaRPr lang="es-MX" sz="2400" dirty="0"/>
          </a:p>
        </p:txBody>
      </p:sp>
      <p:sp>
        <p:nvSpPr>
          <p:cNvPr id="6" name="CuadroTexto 5"/>
          <p:cNvSpPr txBox="1"/>
          <p:nvPr/>
        </p:nvSpPr>
        <p:spPr>
          <a:xfrm>
            <a:off x="251520" y="980728"/>
            <a:ext cx="842493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200" dirty="0" smtClean="0"/>
              <a:t>Desarrollar </a:t>
            </a:r>
            <a:r>
              <a:rPr lang="es-MX" sz="2200" dirty="0"/>
              <a:t>materiales de enseñanza y aprendizaje de calidad para profesores y estudiantes, los cuales aborden diferentes dimensiones de la reducción del riesgo.</a:t>
            </a:r>
          </a:p>
          <a:p>
            <a:pPr algn="just"/>
            <a:r>
              <a:rPr lang="es-MX" sz="2200" dirty="0"/>
              <a:t> 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200" dirty="0"/>
              <a:t> Proporcionar capacitación para docentes en ejercicio y en formación sobre aspectos relevantes para la gestión del riesgo de desastres en el sector educativo.</a:t>
            </a:r>
          </a:p>
          <a:p>
            <a:pPr algn="just"/>
            <a:r>
              <a:rPr lang="es-MX" sz="2200" dirty="0"/>
              <a:t> 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200" dirty="0"/>
              <a:t>Desarrollar estrategias para ampliar la participación de maestro/as para la integración efectiva de estos temas en el currículo </a:t>
            </a:r>
            <a:r>
              <a:rPr lang="es-MX" sz="2200" dirty="0" smtClean="0"/>
              <a:t>formal (Plan y Programas de Estudio), </a:t>
            </a:r>
            <a:r>
              <a:rPr lang="es-MX" sz="2200" dirty="0"/>
              <a:t>así como enfoques no formales y extracurriculares con las comunidades locales</a:t>
            </a:r>
            <a:r>
              <a:rPr lang="es-MX" sz="2200" dirty="0" smtClean="0"/>
              <a:t>.</a:t>
            </a:r>
            <a:endParaRPr lang="es-MX" sz="2200" dirty="0"/>
          </a:p>
        </p:txBody>
      </p:sp>
    </p:spTree>
    <p:extLst>
      <p:ext uri="{BB962C8B-B14F-4D97-AF65-F5344CB8AC3E}">
        <p14:creationId xmlns:p14="http://schemas.microsoft.com/office/powerpoint/2010/main" xmlns="" val="226843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3200" dirty="0" smtClean="0"/>
              <a:t>Objetivo General</a:t>
            </a:r>
            <a:endParaRPr lang="es-MX" sz="3200" dirty="0"/>
          </a:p>
        </p:txBody>
      </p:sp>
      <p:sp>
        <p:nvSpPr>
          <p:cNvPr id="3" name="CuadroTexto 2"/>
          <p:cNvSpPr txBox="1"/>
          <p:nvPr/>
        </p:nvSpPr>
        <p:spPr>
          <a:xfrm>
            <a:off x="467544" y="1052736"/>
            <a:ext cx="828092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800" dirty="0" smtClean="0"/>
              <a:t>Fortalecer </a:t>
            </a:r>
            <a:r>
              <a:rPr lang="es-MX" sz="2800" dirty="0"/>
              <a:t>la estructura organizativa y funcionalidad de las escuelas de nivel </a:t>
            </a:r>
            <a:r>
              <a:rPr lang="es-MX" sz="2800" dirty="0" smtClean="0"/>
              <a:t>de educación básica, media superior en </a:t>
            </a:r>
            <a:r>
              <a:rPr lang="es-MX" sz="2800" dirty="0"/>
              <a:t>el estado de Chiapas </a:t>
            </a:r>
            <a:r>
              <a:rPr lang="es-MX" sz="2800" dirty="0" smtClean="0"/>
              <a:t>para lograr la </a:t>
            </a:r>
            <a:r>
              <a:rPr lang="es-MX" sz="2800" b="1" dirty="0" smtClean="0"/>
              <a:t>resiliencia escolar </a:t>
            </a:r>
            <a:r>
              <a:rPr lang="es-MX" sz="2800" dirty="0" smtClean="0"/>
              <a:t>mediante un enfoque central en las niñas, niños y adolescentes.</a:t>
            </a:r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712" y="3291013"/>
            <a:ext cx="5076255" cy="3112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88485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3200" dirty="0" smtClean="0"/>
              <a:t>Objetivos Específicos</a:t>
            </a:r>
            <a:endParaRPr lang="es-MX" sz="3200" dirty="0"/>
          </a:p>
        </p:txBody>
      </p:sp>
      <p:sp>
        <p:nvSpPr>
          <p:cNvPr id="3" name="CuadroTexto 2"/>
          <p:cNvSpPr txBox="1"/>
          <p:nvPr/>
        </p:nvSpPr>
        <p:spPr>
          <a:xfrm>
            <a:off x="467544" y="1052736"/>
            <a:ext cx="828092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es-MX" sz="2200" dirty="0" smtClean="0"/>
              <a:t>Sensibilizar a </a:t>
            </a:r>
            <a:r>
              <a:rPr lang="es-MX" sz="2200" dirty="0"/>
              <a:t>las figuras educativas de la </a:t>
            </a:r>
            <a:r>
              <a:rPr lang="es-MX" sz="2200" dirty="0" smtClean="0"/>
              <a:t>Secretaria de Educación sobre gestión integral de riesgos.</a:t>
            </a:r>
          </a:p>
          <a:p>
            <a:pPr marL="457200" indent="-457200" algn="just">
              <a:buFont typeface="+mj-lt"/>
              <a:buAutoNum type="arabicPeriod"/>
            </a:pPr>
            <a:endParaRPr lang="es-MX" sz="2200" dirty="0"/>
          </a:p>
          <a:p>
            <a:pPr marL="457200" indent="-457200" algn="just">
              <a:buFont typeface="+mj-lt"/>
              <a:buAutoNum type="arabicPeriod"/>
            </a:pPr>
            <a:r>
              <a:rPr lang="es-MX" sz="2200" dirty="0" smtClean="0"/>
              <a:t>Desarrollar </a:t>
            </a:r>
            <a:r>
              <a:rPr lang="es-MX" sz="2200" dirty="0"/>
              <a:t>la capacidad, el conocimiento y la conciencia de la comunidad escolar (niños, maestros y sus padres) para identificar y abordar los riesgos </a:t>
            </a:r>
            <a:r>
              <a:rPr lang="es-MX" sz="2200" dirty="0" smtClean="0"/>
              <a:t>y peligros.</a:t>
            </a:r>
          </a:p>
          <a:p>
            <a:pPr marL="457200" indent="-457200" algn="just">
              <a:buFont typeface="+mj-lt"/>
              <a:buAutoNum type="arabicPeriod"/>
            </a:pPr>
            <a:endParaRPr lang="es-MX" sz="2200" dirty="0"/>
          </a:p>
          <a:p>
            <a:pPr marL="457200" indent="-457200" algn="just">
              <a:buFont typeface="+mj-lt"/>
              <a:buAutoNum type="arabicPeriod"/>
            </a:pPr>
            <a:r>
              <a:rPr lang="es-MX" sz="2200" dirty="0" smtClean="0"/>
              <a:t>Integrar </a:t>
            </a:r>
            <a:r>
              <a:rPr lang="es-MX" sz="2200" dirty="0"/>
              <a:t>la gestión de desastres en la educación para crear una cultura de gestión de </a:t>
            </a:r>
            <a:r>
              <a:rPr lang="es-MX" sz="2200" dirty="0" smtClean="0"/>
              <a:t>riesgos y desastres.</a:t>
            </a:r>
          </a:p>
          <a:p>
            <a:pPr marL="457200" indent="-457200" algn="just">
              <a:buFont typeface="+mj-lt"/>
              <a:buAutoNum type="arabicPeriod"/>
            </a:pPr>
            <a:endParaRPr lang="es-MX" sz="2200" dirty="0"/>
          </a:p>
          <a:p>
            <a:pPr marL="457200" indent="-457200" algn="just">
              <a:buFont typeface="+mj-lt"/>
              <a:buAutoNum type="arabicPeriod"/>
            </a:pPr>
            <a:r>
              <a:rPr lang="es-MX" sz="2200" dirty="0" smtClean="0"/>
              <a:t>Hacer </a:t>
            </a:r>
            <a:r>
              <a:rPr lang="es-MX" sz="2200" dirty="0"/>
              <a:t>que las instalaciones escolares sean lugares seguros contra todo peligro a través de medidas estructurales y no estructurales.</a:t>
            </a:r>
          </a:p>
          <a:p>
            <a:pPr marL="342900" indent="-342900" algn="just">
              <a:buFont typeface="+mj-lt"/>
              <a:buAutoNum type="arabicPeriod"/>
            </a:pPr>
            <a:endParaRPr lang="es-MX" sz="2200" dirty="0" smtClean="0"/>
          </a:p>
          <a:p>
            <a:pPr marL="457200" indent="-457200" algn="just">
              <a:buFont typeface="+mj-lt"/>
              <a:buAutoNum type="arabicPeriod"/>
            </a:pPr>
            <a:r>
              <a:rPr lang="es-MX" sz="2200" dirty="0" smtClean="0"/>
              <a:t>Desarrollar </a:t>
            </a:r>
            <a:r>
              <a:rPr lang="es-MX" sz="2200" dirty="0"/>
              <a:t>a </a:t>
            </a:r>
            <a:r>
              <a:rPr lang="es-MX" sz="2200" dirty="0" smtClean="0"/>
              <a:t>Chiapas </a:t>
            </a:r>
            <a:r>
              <a:rPr lang="es-MX" sz="2200" dirty="0"/>
              <a:t>como un estado resiliente a través de los niños como agentes de </a:t>
            </a:r>
            <a:r>
              <a:rPr lang="es-MX" sz="2200" dirty="0" smtClean="0"/>
              <a:t>cambio.</a:t>
            </a:r>
            <a:endParaRPr lang="es-MX" sz="2200" dirty="0"/>
          </a:p>
        </p:txBody>
      </p:sp>
    </p:spTree>
    <p:extLst>
      <p:ext uri="{BB962C8B-B14F-4D97-AF65-F5344CB8AC3E}">
        <p14:creationId xmlns:p14="http://schemas.microsoft.com/office/powerpoint/2010/main" xmlns="" val="3002906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800" dirty="0" smtClean="0"/>
              <a:t>Principios Rectores</a:t>
            </a:r>
            <a:endParaRPr lang="es-MX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A3800B3-2317-436E-BE0D-D52BE421D267}"/>
              </a:ext>
            </a:extLst>
          </p:cNvPr>
          <p:cNvSpPr txBox="1">
            <a:spLocks/>
          </p:cNvSpPr>
          <p:nvPr/>
        </p:nvSpPr>
        <p:spPr>
          <a:xfrm>
            <a:off x="447239" y="1484784"/>
            <a:ext cx="8229600" cy="4525963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838" indent="-342838" algn="l" defTabSz="91423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814" indent="-285698" algn="l" defTabSz="91423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791" indent="-228558" algn="l" defTabSz="91423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908" indent="-228558" algn="l" defTabSz="91423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024" indent="-228558" algn="l" defTabSz="914234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141" indent="-228558" algn="l" defTabSz="91423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257" indent="-228558" algn="l" defTabSz="91423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372" indent="-228558" algn="l" defTabSz="91423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490" indent="-228558" algn="l" defTabSz="91423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>
              <a:buFont typeface="+mj-lt"/>
              <a:buAutoNum type="arabicPeriod"/>
            </a:pPr>
            <a:r>
              <a:rPr lang="es-MX" dirty="0" smtClean="0"/>
              <a:t>Planificación del programa centrado en las niñas,  niños y adolescentes manteniéndolos en el centro de todas las acciones.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s-MX" dirty="0" smtClean="0"/>
              <a:t>Enfoque de todos los peligros: incluye peligros naturales como inundaciones y sismos, así como también peligros provocados por el hombre.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s-MX" dirty="0" smtClean="0"/>
              <a:t>Resiliencia de la infraestructura: estructural y no estructural.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s-MX" dirty="0" smtClean="0"/>
              <a:t>La seguridad escolar no es un esfuerzo de una sola vez, sino un proceso continuo.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64887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400" dirty="0" smtClean="0"/>
              <a:t>Acompañamiento Institucional</a:t>
            </a:r>
            <a:endParaRPr lang="es-MX" sz="2400" dirty="0"/>
          </a:p>
        </p:txBody>
      </p:sp>
      <p:sp>
        <p:nvSpPr>
          <p:cNvPr id="3" name="CuadroTexto 2"/>
          <p:cNvSpPr txBox="1"/>
          <p:nvPr/>
        </p:nvSpPr>
        <p:spPr>
          <a:xfrm>
            <a:off x="395536" y="492902"/>
            <a:ext cx="828092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 smtClean="0"/>
              <a:t>Durante la operación del Programa Escuelas Resilientes, se tendrá el apoyo y asesoría de:</a:t>
            </a:r>
            <a:endParaRPr lang="es-MX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b="1" dirty="0" smtClean="0"/>
              <a:t>Centros de Maestros </a:t>
            </a:r>
            <a:r>
              <a:rPr lang="es-MX" sz="2400" b="1" dirty="0"/>
              <a:t>y Asesores Técnico Pedagógicos de los diferentes niveles educativos.</a:t>
            </a:r>
          </a:p>
          <a:p>
            <a:endParaRPr lang="es-MX" sz="24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400" b="1" dirty="0" smtClean="0"/>
              <a:t>Delegados Regionales de Protección Civil.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400" b="1" dirty="0" smtClean="0"/>
              <a:t>Secretarios Municipales de Protección Civil.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400" b="1" dirty="0" smtClean="0"/>
              <a:t>Promotores del </a:t>
            </a:r>
            <a:r>
              <a:rPr lang="es-MX" sz="2400" b="1" dirty="0" err="1" smtClean="0"/>
              <a:t>PNUD</a:t>
            </a:r>
            <a:r>
              <a:rPr lang="es-MX" sz="2400" b="1" dirty="0" smtClean="0"/>
              <a:t>, otras Agencias de la ONU y </a:t>
            </a:r>
            <a:r>
              <a:rPr lang="es-MX" sz="2400" b="1" dirty="0" err="1" smtClean="0"/>
              <a:t>ONG’S</a:t>
            </a:r>
            <a:endParaRPr lang="es-MX" sz="24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400" b="1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400" b="1" dirty="0" smtClean="0"/>
              <a:t>Para Maestros Focales y Capacitadores, se implementará el Diplomado en línea sobre Gestión Integral de Riesgos, de la Escuela Nacional de Protección Civil, Campus Chiapas y CENAPRED.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400" b="1" dirty="0" smtClean="0"/>
              <a:t>Línea para el diplomado: </a:t>
            </a:r>
            <a:r>
              <a:rPr lang="es-MX" sz="2400" b="1" dirty="0" smtClean="0">
                <a:hlinkClick r:id="rId2"/>
              </a:rPr>
              <a:t>http://registro.escuelanacional</a:t>
            </a:r>
            <a:r>
              <a:rPr lang="es-MX" sz="2400" b="1" dirty="0" smtClean="0"/>
              <a:t>deproteccioncivil.mx/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1886417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Elipse"/>
          <p:cNvSpPr/>
          <p:nvPr/>
        </p:nvSpPr>
        <p:spPr>
          <a:xfrm>
            <a:off x="2714612" y="1142984"/>
            <a:ext cx="3643338" cy="364333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 smtClean="0">
                <a:latin typeface="Arial" pitchFamily="34" charset="0"/>
                <a:cs typeface="Arial" pitchFamily="34" charset="0"/>
              </a:rPr>
              <a:t>Conceptos básicos</a:t>
            </a:r>
            <a:endParaRPr lang="es-E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3786182" y="571480"/>
            <a:ext cx="1385315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es-MX" b="1" dirty="0" smtClean="0">
                <a:latin typeface="Comic Sans MS"/>
                <a:ea typeface="Calibri"/>
                <a:cs typeface="Times New Roman"/>
              </a:rPr>
              <a:t>AMENAZA</a:t>
            </a:r>
          </a:p>
        </p:txBody>
      </p:sp>
      <p:sp>
        <p:nvSpPr>
          <p:cNvPr id="5" name="4 Rectángulo"/>
          <p:cNvSpPr/>
          <p:nvPr/>
        </p:nvSpPr>
        <p:spPr>
          <a:xfrm>
            <a:off x="6143636" y="214290"/>
            <a:ext cx="2643190" cy="1260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MX" sz="1100" b="1" dirty="0" smtClean="0">
                <a:latin typeface="Arial" pitchFamily="34" charset="0"/>
                <a:ea typeface="Calibri"/>
                <a:cs typeface="Arial" pitchFamily="34" charset="0"/>
              </a:rPr>
              <a:t>Una amenaza o peligro es la probabilidad de que un fenómeno, de origen natural o causado por el ser humano, pueda producir daños sobre la persona, sus bienes o medio ambiente.</a:t>
            </a:r>
            <a:endParaRPr lang="es-MX" sz="1100" b="1" dirty="0"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7000892" y="1428736"/>
            <a:ext cx="1104790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s-MX" b="1" dirty="0" smtClean="0">
                <a:latin typeface="Comic Sans MS"/>
                <a:ea typeface="Calibri"/>
                <a:cs typeface="Times New Roman"/>
              </a:rPr>
              <a:t>RIESGO</a:t>
            </a:r>
          </a:p>
        </p:txBody>
      </p:sp>
      <p:sp>
        <p:nvSpPr>
          <p:cNvPr id="7" name="6 Rectángulo"/>
          <p:cNvSpPr/>
          <p:nvPr/>
        </p:nvSpPr>
        <p:spPr>
          <a:xfrm>
            <a:off x="6643702" y="1857364"/>
            <a:ext cx="1714496" cy="8710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MX" sz="1100" b="1" dirty="0" smtClean="0">
                <a:latin typeface="Arial" pitchFamily="34" charset="0"/>
                <a:ea typeface="Calibri"/>
                <a:cs typeface="Arial" pitchFamily="34" charset="0"/>
              </a:rPr>
              <a:t>Es  probabilidad de que una amenaza o peligro se convierta en un desastre.</a:t>
            </a:r>
            <a:endParaRPr lang="es-MX" sz="1100" b="1" dirty="0"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6643702" y="2714620"/>
            <a:ext cx="1428744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s-ES" sz="11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Posibilidad de que se produzca un contratiempo o una desgracia, de que alguien o algo sufra perjuicio o daño.</a:t>
            </a:r>
            <a:endParaRPr lang="es-ES" sz="11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6715140" y="4000504"/>
            <a:ext cx="1436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dirty="0" smtClean="0">
                <a:latin typeface="Comic Sans MS"/>
                <a:ea typeface="Calibri"/>
                <a:cs typeface="Times New Roman"/>
              </a:rPr>
              <a:t>DESASTRE</a:t>
            </a:r>
            <a:endParaRPr lang="es-ES" dirty="0"/>
          </a:p>
        </p:txBody>
      </p:sp>
      <p:sp>
        <p:nvSpPr>
          <p:cNvPr id="10" name="9 Rectángulo"/>
          <p:cNvSpPr/>
          <p:nvPr/>
        </p:nvSpPr>
        <p:spPr>
          <a:xfrm>
            <a:off x="6429388" y="4357694"/>
            <a:ext cx="1928810" cy="2233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MX" sz="1100" b="1" dirty="0" smtClean="0">
                <a:latin typeface="Arial" pitchFamily="34" charset="0"/>
                <a:ea typeface="Calibri"/>
                <a:cs typeface="Arial" pitchFamily="34" charset="0"/>
              </a:rPr>
              <a:t>Son las perdidas y daños que sufren las personas y familias que son producto del impacto, como por ejemplo: los del medio ambiente que son por el ser humano, y que se agravan cuando esta comunidad no está preparada para enfrentar estos eventos.</a:t>
            </a:r>
            <a:endParaRPr lang="es-MX" sz="1100" b="1" dirty="0"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357158" y="4500570"/>
            <a:ext cx="2311851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s-MX" b="1" dirty="0" smtClean="0">
                <a:latin typeface="Comic Sans MS"/>
                <a:ea typeface="Calibri"/>
                <a:cs typeface="Times New Roman"/>
              </a:rPr>
              <a:t>VULNERABILIDAD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214282" y="5072074"/>
            <a:ext cx="4572000" cy="136652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MX" b="1" dirty="0" smtClean="0">
                <a:latin typeface="Arial" pitchFamily="34" charset="0"/>
                <a:ea typeface="Calibri"/>
                <a:cs typeface="Arial" pitchFamily="34" charset="0"/>
              </a:rPr>
              <a:t>La vulnerabilidad es la debilidad o fragilidad ante una amenaza y puede ser de tipo social, económica, física o ambiental.</a:t>
            </a:r>
            <a:endParaRPr lang="es-MX" b="1" dirty="0"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0" y="1785926"/>
            <a:ext cx="2857504" cy="9237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MX" sz="1200" b="1" dirty="0" smtClean="0">
                <a:latin typeface="Arial" pitchFamily="34" charset="0"/>
                <a:ea typeface="Calibri"/>
                <a:cs typeface="Arial" pitchFamily="34" charset="0"/>
              </a:rPr>
              <a:t>Son las fortalezas y habilidades que tienen las personas y comunidades para su desarrollo, para resistir y para recuperarse de un desastre.</a:t>
            </a:r>
            <a:endParaRPr lang="es-MX" sz="1200" b="1" dirty="0"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571472" y="500042"/>
            <a:ext cx="1863011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s-MX" b="1" dirty="0" smtClean="0">
                <a:latin typeface="Comic Sans MS"/>
                <a:ea typeface="Calibri"/>
                <a:cs typeface="Times New Roman"/>
              </a:rPr>
              <a:t>CAPACIDADES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Line 2050"/>
          <p:cNvSpPr>
            <a:spLocks noChangeShapeType="1"/>
          </p:cNvSpPr>
          <p:nvPr/>
        </p:nvSpPr>
        <p:spPr bwMode="auto">
          <a:xfrm>
            <a:off x="0" y="914400"/>
            <a:ext cx="9144000" cy="0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MX"/>
          </a:p>
        </p:txBody>
      </p:sp>
      <p:sp>
        <p:nvSpPr>
          <p:cNvPr id="17459" name="Text Box 2099"/>
          <p:cNvSpPr txBox="1">
            <a:spLocks noChangeArrowheads="1"/>
          </p:cNvSpPr>
          <p:nvPr/>
        </p:nvSpPr>
        <p:spPr bwMode="auto">
          <a:xfrm>
            <a:off x="1043608" y="132749"/>
            <a:ext cx="79208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s-ES_tradnl" sz="2000" b="1" dirty="0" smtClean="0">
                <a:latin typeface="Arial" charset="0"/>
              </a:rPr>
              <a:t>Organigrama del Comité de Prevención y Resiliencia Escolar</a:t>
            </a:r>
            <a:endParaRPr lang="es-ES_tradnl" sz="2000" b="1" dirty="0">
              <a:latin typeface="Arial" charset="0"/>
            </a:endParaRPr>
          </a:p>
        </p:txBody>
      </p:sp>
      <p:sp>
        <p:nvSpPr>
          <p:cNvPr id="17464" name="Rectangle 2104"/>
          <p:cNvSpPr>
            <a:spLocks noChangeArrowheads="1"/>
          </p:cNvSpPr>
          <p:nvPr/>
        </p:nvSpPr>
        <p:spPr bwMode="auto">
          <a:xfrm>
            <a:off x="2535238" y="2276798"/>
            <a:ext cx="3586162" cy="7921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MX" sz="1800" b="1" dirty="0" smtClean="0">
                <a:latin typeface="Arial Narrow" pitchFamily="34" charset="0"/>
              </a:rPr>
              <a:t>Responsable  del Inmueble</a:t>
            </a:r>
            <a:endParaRPr lang="es-ES" sz="1800" b="1" dirty="0">
              <a:latin typeface="Arial Narrow" pitchFamily="34" charset="0"/>
            </a:endParaRPr>
          </a:p>
        </p:txBody>
      </p:sp>
      <p:sp>
        <p:nvSpPr>
          <p:cNvPr id="17473" name="Rectangle 2113"/>
          <p:cNvSpPr>
            <a:spLocks noChangeArrowheads="1"/>
          </p:cNvSpPr>
          <p:nvPr/>
        </p:nvSpPr>
        <p:spPr bwMode="auto">
          <a:xfrm>
            <a:off x="1277938" y="3789363"/>
            <a:ext cx="1905000" cy="6477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MX" sz="1800" b="1" dirty="0" smtClean="0">
                <a:solidFill>
                  <a:srgbClr val="000066"/>
                </a:solidFill>
                <a:latin typeface="Arial Narrow" pitchFamily="34" charset="0"/>
              </a:rPr>
              <a:t>Brigada</a:t>
            </a:r>
            <a:endParaRPr lang="es-ES" sz="1800" b="1" dirty="0">
              <a:solidFill>
                <a:srgbClr val="000066"/>
              </a:solidFill>
              <a:latin typeface="Arial Narrow" pitchFamily="34" charset="0"/>
            </a:endParaRPr>
          </a:p>
        </p:txBody>
      </p:sp>
      <p:sp>
        <p:nvSpPr>
          <p:cNvPr id="17476" name="Rectangle 2116"/>
          <p:cNvSpPr>
            <a:spLocks noChangeArrowheads="1"/>
          </p:cNvSpPr>
          <p:nvPr/>
        </p:nvSpPr>
        <p:spPr bwMode="auto">
          <a:xfrm>
            <a:off x="3335338" y="3789363"/>
            <a:ext cx="1981200" cy="635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MX" sz="1800" b="1" dirty="0" smtClean="0">
                <a:solidFill>
                  <a:srgbClr val="000066"/>
                </a:solidFill>
                <a:latin typeface="Arial Narrow" pitchFamily="34" charset="0"/>
              </a:rPr>
              <a:t>Brigada</a:t>
            </a:r>
            <a:endParaRPr lang="es-ES" sz="1800" b="1" dirty="0">
              <a:solidFill>
                <a:srgbClr val="000066"/>
              </a:solidFill>
              <a:latin typeface="Arial Narrow" pitchFamily="34" charset="0"/>
            </a:endParaRPr>
          </a:p>
        </p:txBody>
      </p:sp>
      <p:sp>
        <p:nvSpPr>
          <p:cNvPr id="17480" name="Rectangle 2120"/>
          <p:cNvSpPr>
            <a:spLocks noChangeArrowheads="1"/>
          </p:cNvSpPr>
          <p:nvPr/>
        </p:nvSpPr>
        <p:spPr bwMode="auto">
          <a:xfrm>
            <a:off x="5545138" y="3802063"/>
            <a:ext cx="2209800" cy="635000"/>
          </a:xfrm>
          <a:prstGeom prst="rect">
            <a:avLst/>
          </a:prstGeom>
          <a:solidFill>
            <a:srgbClr val="66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MX" sz="1800" b="1" dirty="0" smtClean="0">
                <a:solidFill>
                  <a:srgbClr val="000066"/>
                </a:solidFill>
                <a:latin typeface="Arial Narrow" pitchFamily="34" charset="0"/>
              </a:rPr>
              <a:t>Brigada</a:t>
            </a:r>
            <a:endParaRPr lang="es-ES" sz="1800" b="1" dirty="0">
              <a:solidFill>
                <a:srgbClr val="000066"/>
              </a:solidFill>
              <a:latin typeface="Arial Narrow" pitchFamily="34" charset="0"/>
            </a:endParaRPr>
          </a:p>
        </p:txBody>
      </p:sp>
      <p:sp>
        <p:nvSpPr>
          <p:cNvPr id="17493" name="Line 2133"/>
          <p:cNvSpPr>
            <a:spLocks noChangeShapeType="1"/>
          </p:cNvSpPr>
          <p:nvPr/>
        </p:nvSpPr>
        <p:spPr bwMode="auto">
          <a:xfrm>
            <a:off x="4343400" y="2147888"/>
            <a:ext cx="0" cy="2649537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MX"/>
          </a:p>
        </p:txBody>
      </p:sp>
      <p:sp>
        <p:nvSpPr>
          <p:cNvPr id="17494" name="Line 2134"/>
          <p:cNvSpPr>
            <a:spLocks noChangeShapeType="1"/>
          </p:cNvSpPr>
          <p:nvPr/>
        </p:nvSpPr>
        <p:spPr bwMode="auto">
          <a:xfrm>
            <a:off x="2268538" y="2349500"/>
            <a:ext cx="4391025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MX"/>
          </a:p>
        </p:txBody>
      </p:sp>
      <p:sp>
        <p:nvSpPr>
          <p:cNvPr id="17495" name="Line 2135"/>
          <p:cNvSpPr>
            <a:spLocks noChangeShapeType="1"/>
          </p:cNvSpPr>
          <p:nvPr/>
        </p:nvSpPr>
        <p:spPr bwMode="auto">
          <a:xfrm>
            <a:off x="2268538" y="2332038"/>
            <a:ext cx="0" cy="1457325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MX"/>
          </a:p>
        </p:txBody>
      </p:sp>
      <p:sp>
        <p:nvSpPr>
          <p:cNvPr id="17497" name="Line 2137"/>
          <p:cNvSpPr>
            <a:spLocks noChangeShapeType="1"/>
          </p:cNvSpPr>
          <p:nvPr/>
        </p:nvSpPr>
        <p:spPr bwMode="auto">
          <a:xfrm>
            <a:off x="6632575" y="2349500"/>
            <a:ext cx="0" cy="1439863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MX"/>
          </a:p>
        </p:txBody>
      </p:sp>
      <p:sp>
        <p:nvSpPr>
          <p:cNvPr id="17504" name="Rectangle 2144"/>
          <p:cNvSpPr>
            <a:spLocks noChangeArrowheads="1"/>
          </p:cNvSpPr>
          <p:nvPr/>
        </p:nvSpPr>
        <p:spPr bwMode="auto">
          <a:xfrm>
            <a:off x="3548063" y="4818063"/>
            <a:ext cx="1600200" cy="4572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MX" sz="1800" dirty="0" smtClean="0">
                <a:latin typeface="Arial Narrow" pitchFamily="34" charset="0"/>
              </a:rPr>
              <a:t>Evacuación</a:t>
            </a:r>
            <a:endParaRPr lang="es-MX" sz="1800" dirty="0">
              <a:latin typeface="Arial Narrow" pitchFamily="34" charset="0"/>
            </a:endParaRPr>
          </a:p>
        </p:txBody>
      </p:sp>
      <p:sp>
        <p:nvSpPr>
          <p:cNvPr id="17505" name="Rectangle 2145"/>
          <p:cNvSpPr>
            <a:spLocks noChangeArrowheads="1"/>
          </p:cNvSpPr>
          <p:nvPr/>
        </p:nvSpPr>
        <p:spPr bwMode="auto">
          <a:xfrm>
            <a:off x="4048125" y="5295900"/>
            <a:ext cx="2395538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MX" sz="1800" dirty="0" smtClean="0">
                <a:solidFill>
                  <a:schemeClr val="bg1"/>
                </a:solidFill>
                <a:latin typeface="Arial Narrow" pitchFamily="34" charset="0"/>
              </a:rPr>
              <a:t>Primeros Auxilios</a:t>
            </a:r>
            <a:endParaRPr lang="es-MX" sz="1800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17507" name="Rectangle 2147"/>
          <p:cNvSpPr>
            <a:spLocks noChangeArrowheads="1"/>
          </p:cNvSpPr>
          <p:nvPr/>
        </p:nvSpPr>
        <p:spPr bwMode="auto">
          <a:xfrm>
            <a:off x="4768850" y="5727700"/>
            <a:ext cx="2035175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MX" sz="1800" dirty="0" smtClean="0">
                <a:solidFill>
                  <a:schemeClr val="bg1"/>
                </a:solidFill>
                <a:latin typeface="Arial Narrow" pitchFamily="34" charset="0"/>
              </a:rPr>
              <a:t>Incendios</a:t>
            </a:r>
            <a:endParaRPr lang="es-MX" sz="1800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17508" name="Rectangle 2148"/>
          <p:cNvSpPr>
            <a:spLocks noChangeArrowheads="1"/>
          </p:cNvSpPr>
          <p:nvPr/>
        </p:nvSpPr>
        <p:spPr bwMode="auto">
          <a:xfrm>
            <a:off x="5708650" y="6184900"/>
            <a:ext cx="1600200" cy="4572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MX" sz="1800" dirty="0" smtClean="0">
                <a:latin typeface="Arial Narrow" pitchFamily="34" charset="0"/>
              </a:rPr>
              <a:t>Rescate</a:t>
            </a:r>
            <a:endParaRPr lang="es-MX" sz="18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6231338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53656263"/>
              </p:ext>
            </p:extLst>
          </p:nvPr>
        </p:nvGraphicFramePr>
        <p:xfrm>
          <a:off x="428596" y="467315"/>
          <a:ext cx="8286809" cy="69003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0686"/>
                <a:gridCol w="2195651"/>
                <a:gridCol w="3129395"/>
                <a:gridCol w="1191077"/>
              </a:tblGrid>
              <a:tr h="414879"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>
                          <a:latin typeface="Arial" pitchFamily="34" charset="0"/>
                          <a:cs typeface="Arial" pitchFamily="34" charset="0"/>
                        </a:rPr>
                        <a:t>NOMBRE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>
                          <a:latin typeface="Arial" pitchFamily="34" charset="0"/>
                          <a:cs typeface="Arial" pitchFamily="34" charset="0"/>
                        </a:rPr>
                        <a:t>CARGO</a:t>
                      </a:r>
                      <a:endParaRPr lang="es-E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>
                          <a:latin typeface="Arial" pitchFamily="34" charset="0"/>
                          <a:cs typeface="Arial" pitchFamily="34" charset="0"/>
                        </a:rPr>
                        <a:t>RESPONSABILIDAD</a:t>
                      </a:r>
                      <a:endParaRPr lang="es-E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>
                          <a:latin typeface="Arial" pitchFamily="34" charset="0"/>
                          <a:cs typeface="Arial" pitchFamily="34" charset="0"/>
                        </a:rPr>
                        <a:t>TELÉFONO</a:t>
                      </a:r>
                      <a:endParaRPr lang="es-E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809437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400" b="1" dirty="0" smtClean="0">
                          <a:latin typeface="Arial" pitchFamily="34" charset="0"/>
                          <a:cs typeface="Arial" pitchFamily="34" charset="0"/>
                        </a:rPr>
                        <a:t>Coordinador</a:t>
                      </a:r>
                    </a:p>
                    <a:p>
                      <a:pPr algn="l"/>
                      <a:r>
                        <a:rPr lang="es-MX" sz="1400" b="1" dirty="0" smtClean="0">
                          <a:latin typeface="Arial" pitchFamily="34" charset="0"/>
                          <a:cs typeface="Arial" pitchFamily="34" charset="0"/>
                        </a:rPr>
                        <a:t>General</a:t>
                      </a:r>
                      <a:endParaRPr lang="es-ES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400" b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1.-Integrar el Comité</a:t>
                      </a:r>
                    </a:p>
                    <a:p>
                      <a:pPr algn="just"/>
                      <a:r>
                        <a:rPr lang="es-MX" sz="1400" b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2.-Elaborar un Programa</a:t>
                      </a:r>
                    </a:p>
                    <a:p>
                      <a:pPr algn="just"/>
                      <a:r>
                        <a:rPr lang="es-MX" sz="1400" b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de Actividades</a:t>
                      </a:r>
                      <a:endParaRPr lang="es-E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871614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400" b="1" dirty="0" smtClean="0">
                          <a:latin typeface="Arial" pitchFamily="34" charset="0"/>
                          <a:cs typeface="Arial" pitchFamily="34" charset="0"/>
                        </a:rPr>
                        <a:t>Brigada de Primeros</a:t>
                      </a:r>
                    </a:p>
                    <a:p>
                      <a:pPr algn="l"/>
                      <a:r>
                        <a:rPr lang="es-MX" sz="1400" b="1" dirty="0" smtClean="0">
                          <a:latin typeface="Arial" pitchFamily="34" charset="0"/>
                          <a:cs typeface="Arial" pitchFamily="34" charset="0"/>
                        </a:rPr>
                        <a:t>Auxilios</a:t>
                      </a:r>
                      <a:endParaRPr lang="es-ES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400" b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1.-Integrar dl Comité</a:t>
                      </a:r>
                    </a:p>
                    <a:p>
                      <a:pPr algn="just"/>
                      <a:r>
                        <a:rPr lang="es-MX" sz="1400" b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2.-Elaborar un Programa</a:t>
                      </a:r>
                    </a:p>
                    <a:p>
                      <a:pPr algn="just"/>
                      <a:r>
                        <a:rPr lang="es-MX" sz="1400" b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de Actividades</a:t>
                      </a:r>
                      <a:endParaRPr lang="es-E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1048891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400" b="1" dirty="0" smtClean="0">
                          <a:latin typeface="Arial" pitchFamily="34" charset="0"/>
                          <a:cs typeface="Arial" pitchFamily="34" charset="0"/>
                        </a:rPr>
                        <a:t>Brigada de Búsqueda y</a:t>
                      </a:r>
                      <a:r>
                        <a:rPr lang="es-MX" sz="1400" b="1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MX" sz="1400" b="1" dirty="0" smtClean="0">
                          <a:latin typeface="Arial" pitchFamily="34" charset="0"/>
                          <a:cs typeface="Arial" pitchFamily="34" charset="0"/>
                        </a:rPr>
                        <a:t>Rescate</a:t>
                      </a:r>
                      <a:endParaRPr lang="es-ES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400" b="1" dirty="0" smtClean="0">
                          <a:latin typeface="Arial" pitchFamily="34" charset="0"/>
                          <a:cs typeface="Arial" pitchFamily="34" charset="0"/>
                        </a:rPr>
                        <a:t>1.-Conocer la Rutas de Evacuación</a:t>
                      </a:r>
                    </a:p>
                    <a:p>
                      <a:pPr algn="just"/>
                      <a:r>
                        <a:rPr lang="es-MX" sz="1400" b="1" dirty="0" smtClean="0">
                          <a:latin typeface="Arial" pitchFamily="34" charset="0"/>
                          <a:cs typeface="Arial" pitchFamily="34" charset="0"/>
                        </a:rPr>
                        <a:t>2.-Conocimiento de las Áreas de Riesgo</a:t>
                      </a:r>
                      <a:endParaRPr lang="es-E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048891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400" b="1" dirty="0" smtClean="0">
                          <a:latin typeface="Arial" pitchFamily="34" charset="0"/>
                          <a:cs typeface="Arial" pitchFamily="34" charset="0"/>
                        </a:rPr>
                        <a:t>Brigada de Evacuación</a:t>
                      </a:r>
                      <a:r>
                        <a:rPr lang="es-MX" sz="1400" b="1" baseline="0" dirty="0" smtClean="0">
                          <a:latin typeface="Arial" pitchFamily="34" charset="0"/>
                          <a:cs typeface="Arial" pitchFamily="34" charset="0"/>
                        </a:rPr>
                        <a:t> de Inmuebles</a:t>
                      </a:r>
                      <a:endParaRPr lang="es-ES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400" b="1" dirty="0" smtClean="0">
                          <a:latin typeface="Arial" pitchFamily="34" charset="0"/>
                          <a:cs typeface="Arial" pitchFamily="34" charset="0"/>
                        </a:rPr>
                        <a:t>1.-Identificarse Ante la Población</a:t>
                      </a:r>
                    </a:p>
                    <a:p>
                      <a:pPr algn="just"/>
                      <a:r>
                        <a:rPr lang="es-MX" sz="1400" b="1" dirty="0" smtClean="0">
                          <a:latin typeface="Arial" pitchFamily="34" charset="0"/>
                          <a:cs typeface="Arial" pitchFamily="34" charset="0"/>
                        </a:rPr>
                        <a:t>2.-Verificar Rutas de Evacuación</a:t>
                      </a:r>
                      <a:endParaRPr lang="es-E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048891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400" b="1" dirty="0" smtClean="0">
                          <a:latin typeface="Arial" pitchFamily="34" charset="0"/>
                          <a:cs typeface="Arial" pitchFamily="34" charset="0"/>
                        </a:rPr>
                        <a:t>Brigada de Combate de Incendios</a:t>
                      </a:r>
                      <a:endParaRPr lang="es-ES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400" b="1" dirty="0" smtClean="0">
                          <a:latin typeface="Arial" pitchFamily="34" charset="0"/>
                          <a:cs typeface="Arial" pitchFamily="34" charset="0"/>
                        </a:rPr>
                        <a:t>1.-Capacitación del Personal</a:t>
                      </a:r>
                    </a:p>
                    <a:p>
                      <a:pPr algn="just"/>
                      <a:r>
                        <a:rPr lang="es-MX" sz="1400" b="1" dirty="0" smtClean="0">
                          <a:latin typeface="Arial" pitchFamily="34" charset="0"/>
                          <a:cs typeface="Arial" pitchFamily="34" charset="0"/>
                        </a:rPr>
                        <a:t>2.-Elaboración de Directorios</a:t>
                      </a:r>
                      <a:endParaRPr lang="es-E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871614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400" b="1" dirty="0" smtClean="0">
                          <a:latin typeface="Arial" pitchFamily="34" charset="0"/>
                          <a:cs typeface="Arial" pitchFamily="34" charset="0"/>
                        </a:rPr>
                        <a:t>Brigada de Apoyo</a:t>
                      </a:r>
                      <a:r>
                        <a:rPr lang="es-MX" sz="1400" b="1" baseline="0" dirty="0" smtClean="0">
                          <a:latin typeface="Arial" pitchFamily="34" charset="0"/>
                          <a:cs typeface="Arial" pitchFamily="34" charset="0"/>
                        </a:rPr>
                        <a:t> Psicosocial</a:t>
                      </a:r>
                      <a:endParaRPr lang="es-ES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indent="-342900" algn="just" defTabSz="9142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s-MX" sz="1400" b="1" baseline="0" dirty="0" smtClean="0">
                          <a:latin typeface="Arial" pitchFamily="34" charset="0"/>
                          <a:cs typeface="Arial" pitchFamily="34" charset="0"/>
                        </a:rPr>
                        <a:t>Ofrecer  protección, seguridad y esperanza.</a:t>
                      </a:r>
                    </a:p>
                    <a:p>
                      <a:pPr marL="342900" marR="0" indent="-342900" algn="just" defTabSz="9142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s-MX" sz="1400" b="1" baseline="0" dirty="0" smtClean="0">
                          <a:latin typeface="Arial" pitchFamily="34" charset="0"/>
                          <a:cs typeface="Arial" pitchFamily="34" charset="0"/>
                        </a:rPr>
                        <a:t>Proporcionar o aliviar de forma inmediata los síntomas agudos de stress.</a:t>
                      </a:r>
                      <a:endParaRPr lang="es-ES" sz="1400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/>
                      <a:endParaRPr lang="es-E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2 Rectángulo"/>
          <p:cNvSpPr/>
          <p:nvPr/>
        </p:nvSpPr>
        <p:spPr>
          <a:xfrm>
            <a:off x="1714480" y="0"/>
            <a:ext cx="6572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800" b="1" dirty="0" smtClean="0">
                <a:latin typeface="Arial" pitchFamily="34" charset="0"/>
                <a:cs typeface="Arial" pitchFamily="34" charset="0"/>
              </a:rPr>
              <a:t>Comité de Prevención y Resiliencia Escolar</a:t>
            </a:r>
            <a:endParaRPr lang="es-ES" sz="18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Resultado de imagen para leon con pres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3" name="Rectángulo 2"/>
          <p:cNvSpPr/>
          <p:nvPr/>
        </p:nvSpPr>
        <p:spPr>
          <a:xfrm>
            <a:off x="460375" y="1159148"/>
            <a:ext cx="8360097" cy="51891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algn="just" defTabSz="893763">
              <a:spcBef>
                <a:spcPct val="20000"/>
              </a:spcBef>
              <a:buFont typeface="Wingdings" pitchFamily="2" charset="2"/>
              <a:buChar char="ü"/>
            </a:pPr>
            <a:r>
              <a:rPr lang="es-MX" sz="2400" b="1" dirty="0"/>
              <a:t>Colaborar en la elaboración del diagnóstico </a:t>
            </a:r>
            <a:r>
              <a:rPr lang="es-MX" sz="2400" b="1" dirty="0" smtClean="0"/>
              <a:t>de riesgos internos y externos.</a:t>
            </a:r>
            <a:endParaRPr lang="es-MX" sz="2400" b="1" dirty="0"/>
          </a:p>
          <a:p>
            <a:pPr marL="179388" algn="just" defTabSz="893763">
              <a:spcBef>
                <a:spcPct val="20000"/>
              </a:spcBef>
              <a:buFont typeface="Wingdings" pitchFamily="2" charset="2"/>
              <a:buChar char="ü"/>
            </a:pPr>
            <a:r>
              <a:rPr lang="es-MX" sz="2400" b="1" dirty="0"/>
              <a:t>Implementar las acciones contenidas en el </a:t>
            </a:r>
            <a:r>
              <a:rPr lang="es-MX" sz="2400" b="1" dirty="0" smtClean="0"/>
              <a:t>Plan Escolar de Prevención y Resiliencia.</a:t>
            </a:r>
            <a:endParaRPr lang="es-MX" sz="2400" b="1" dirty="0"/>
          </a:p>
          <a:p>
            <a:pPr marL="179388" algn="just" defTabSz="893763">
              <a:spcBef>
                <a:spcPct val="20000"/>
              </a:spcBef>
              <a:buFont typeface="Wingdings" pitchFamily="2" charset="2"/>
              <a:buChar char="ü"/>
            </a:pPr>
            <a:r>
              <a:rPr lang="es-MX" sz="2400" b="1" dirty="0"/>
              <a:t>Capacitarse en las fases de Prevención, auxilio y vuelta a la </a:t>
            </a:r>
          </a:p>
          <a:p>
            <a:pPr marL="179388" algn="just" defTabSz="893763">
              <a:spcBef>
                <a:spcPct val="20000"/>
              </a:spcBef>
              <a:buFont typeface="Wingdings" pitchFamily="2" charset="2"/>
              <a:buNone/>
            </a:pPr>
            <a:r>
              <a:rPr lang="es-MX" sz="2400" b="1" dirty="0"/>
              <a:t>Normalidad.</a:t>
            </a:r>
          </a:p>
          <a:p>
            <a:pPr marL="179388" algn="just" defTabSz="893763">
              <a:spcBef>
                <a:spcPct val="20000"/>
              </a:spcBef>
              <a:buFont typeface="Wingdings" pitchFamily="2" charset="2"/>
              <a:buChar char="ü"/>
            </a:pPr>
            <a:r>
              <a:rPr lang="es-MX" sz="2400" b="1" dirty="0"/>
              <a:t>Ejecutar las medidas de prevención, afrontar y disminuir los </a:t>
            </a:r>
          </a:p>
          <a:p>
            <a:pPr marL="179388" algn="just" defTabSz="893763">
              <a:spcBef>
                <a:spcPct val="20000"/>
              </a:spcBef>
              <a:buFont typeface="Wingdings" pitchFamily="2" charset="2"/>
              <a:buNone/>
            </a:pPr>
            <a:r>
              <a:rPr lang="es-MX" sz="2400" b="1" dirty="0"/>
              <a:t>riesgos ante un desastre.</a:t>
            </a:r>
          </a:p>
          <a:p>
            <a:pPr marL="179388" algn="just" defTabSz="893763">
              <a:spcBef>
                <a:spcPct val="20000"/>
              </a:spcBef>
              <a:buFont typeface="Wingdings" pitchFamily="2" charset="2"/>
              <a:buChar char="ü"/>
            </a:pPr>
            <a:r>
              <a:rPr lang="es-MX" sz="2400" b="1" dirty="0"/>
              <a:t>Participar en los ejercicios de simulacros.</a:t>
            </a:r>
          </a:p>
          <a:p>
            <a:pPr marL="179388" algn="just" defTabSz="893763">
              <a:spcBef>
                <a:spcPct val="20000"/>
              </a:spcBef>
              <a:buFont typeface="Wingdings" pitchFamily="2" charset="2"/>
              <a:buChar char="ü"/>
            </a:pPr>
            <a:r>
              <a:rPr lang="es-MX" sz="2400" b="1" dirty="0"/>
              <a:t>Acopio y transmisión de la información.</a:t>
            </a:r>
          </a:p>
          <a:p>
            <a:pPr marL="179388" algn="just" defTabSz="893763">
              <a:spcBef>
                <a:spcPct val="20000"/>
              </a:spcBef>
              <a:buFont typeface="Wingdings" pitchFamily="2" charset="2"/>
              <a:buChar char="ü"/>
            </a:pPr>
            <a:r>
              <a:rPr lang="es-MX" sz="2400" b="1" dirty="0"/>
              <a:t>Colaborar con otras brigadas. </a:t>
            </a:r>
          </a:p>
          <a:p>
            <a:pPr marL="179388" algn="just" defTabSz="893763">
              <a:spcBef>
                <a:spcPct val="20000"/>
              </a:spcBef>
              <a:buFont typeface="Wingdings" pitchFamily="2" charset="2"/>
              <a:buChar char="ü"/>
            </a:pPr>
            <a:r>
              <a:rPr lang="es-MX" sz="2400" b="1" dirty="0"/>
              <a:t>Implementar programas de prevención.</a:t>
            </a:r>
            <a:endParaRPr lang="es-MX" sz="2400" dirty="0">
              <a:solidFill>
                <a:schemeClr val="bg1"/>
              </a:solidFill>
            </a:endParaRPr>
          </a:p>
        </p:txBody>
      </p:sp>
      <p:sp>
        <p:nvSpPr>
          <p:cNvPr id="14" name="Text Box 67"/>
          <p:cNvSpPr txBox="1">
            <a:spLocks noChangeArrowheads="1"/>
          </p:cNvSpPr>
          <p:nvPr/>
        </p:nvSpPr>
        <p:spPr bwMode="auto">
          <a:xfrm>
            <a:off x="1763713" y="260350"/>
            <a:ext cx="5940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s-ES_tradnl" sz="2000" b="1" dirty="0" smtClean="0">
                <a:solidFill>
                  <a:srgbClr val="002060"/>
                </a:solidFill>
                <a:latin typeface="Arial" charset="0"/>
              </a:rPr>
              <a:t>Funciones Generales de las Brigadas </a:t>
            </a:r>
            <a:endParaRPr lang="es-ES_tradnl" sz="2000" b="1" dirty="0">
              <a:solidFill>
                <a:srgbClr val="002060"/>
              </a:solidFill>
              <a:latin typeface="Arial" charset="0"/>
            </a:endParaRPr>
          </a:p>
        </p:txBody>
      </p:sp>
      <p:pic>
        <p:nvPicPr>
          <p:cNvPr id="15" name="Picture 77" descr="BD06995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3663" y="3933057"/>
            <a:ext cx="1873250" cy="21248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9995682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65" descr="j0219121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1500" y="2924944"/>
            <a:ext cx="2520950" cy="2016125"/>
          </a:xfrm>
          <a:prstGeom prst="rect">
            <a:avLst/>
          </a:prstGeom>
          <a:noFill/>
        </p:spPr>
      </p:pic>
      <p:sp>
        <p:nvSpPr>
          <p:cNvPr id="2" name="Rectángulo 1"/>
          <p:cNvSpPr/>
          <p:nvPr/>
        </p:nvSpPr>
        <p:spPr>
          <a:xfrm>
            <a:off x="1043608" y="1700808"/>
            <a:ext cx="7200800" cy="430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algn="just" defTabSz="893763">
              <a:spcBef>
                <a:spcPct val="20000"/>
              </a:spcBef>
              <a:buFont typeface="Wingdings" pitchFamily="2" charset="2"/>
              <a:buChar char="ü"/>
            </a:pPr>
            <a:r>
              <a:rPr lang="es-MX" sz="2400" b="1" dirty="0"/>
              <a:t>Deben ser aptos para tomar decisiones.</a:t>
            </a:r>
          </a:p>
          <a:p>
            <a:pPr marL="179388" algn="just" defTabSz="893763">
              <a:spcBef>
                <a:spcPct val="20000"/>
              </a:spcBef>
              <a:buFont typeface="Wingdings" pitchFamily="2" charset="2"/>
              <a:buChar char="ü"/>
            </a:pPr>
            <a:r>
              <a:rPr lang="es-MX" sz="2400" b="1" dirty="0"/>
              <a:t>Tener buena salud.</a:t>
            </a:r>
          </a:p>
          <a:p>
            <a:pPr marL="179388" algn="just" defTabSz="893763">
              <a:spcBef>
                <a:spcPct val="20000"/>
              </a:spcBef>
              <a:buFont typeface="Wingdings" pitchFamily="2" charset="2"/>
              <a:buChar char="ü"/>
            </a:pPr>
            <a:r>
              <a:rPr lang="es-MX" sz="2400" b="1" dirty="0" smtClean="0"/>
              <a:t>Tener interés  </a:t>
            </a:r>
            <a:r>
              <a:rPr lang="es-MX" sz="2400" b="1" dirty="0"/>
              <a:t>en </a:t>
            </a:r>
            <a:r>
              <a:rPr lang="es-MX" sz="2400" b="1" dirty="0" smtClean="0"/>
              <a:t>la Gestión Integral de Desastres.</a:t>
            </a:r>
            <a:endParaRPr lang="es-MX" sz="2400" b="1" dirty="0"/>
          </a:p>
          <a:p>
            <a:pPr marL="179388" algn="just" defTabSz="893763">
              <a:spcBef>
                <a:spcPct val="20000"/>
              </a:spcBef>
              <a:buFont typeface="Wingdings" pitchFamily="2" charset="2"/>
              <a:buChar char="ü"/>
            </a:pPr>
            <a:r>
              <a:rPr lang="es-MX" sz="2400" b="1" dirty="0"/>
              <a:t>Ser persona mentalmente dispuesta para realizar este tipo </a:t>
            </a:r>
            <a:r>
              <a:rPr lang="es-MX" sz="2400" b="1" dirty="0" smtClean="0"/>
              <a:t>de tareas.</a:t>
            </a:r>
            <a:endParaRPr lang="es-MX" sz="2400" b="1" dirty="0"/>
          </a:p>
          <a:p>
            <a:pPr marL="179388" algn="just" defTabSz="893763">
              <a:spcBef>
                <a:spcPct val="20000"/>
              </a:spcBef>
              <a:buFont typeface="Wingdings" pitchFamily="2" charset="2"/>
              <a:buChar char="ü"/>
            </a:pPr>
            <a:r>
              <a:rPr lang="es-MX" sz="2400" b="1" dirty="0"/>
              <a:t>Tener don de mando. </a:t>
            </a:r>
          </a:p>
          <a:p>
            <a:pPr marL="179388" algn="just" defTabSz="893763">
              <a:spcBef>
                <a:spcPct val="20000"/>
              </a:spcBef>
              <a:buFont typeface="Wingdings" pitchFamily="2" charset="2"/>
              <a:buChar char="ü"/>
            </a:pPr>
            <a:r>
              <a:rPr lang="es-MX" sz="2400" b="1" dirty="0"/>
              <a:t>Ser disciplinado</a:t>
            </a:r>
            <a:r>
              <a:rPr lang="es-MX" sz="2400" b="1" dirty="0" smtClean="0"/>
              <a:t>.</a:t>
            </a:r>
          </a:p>
          <a:p>
            <a:pPr marL="179388" algn="just" defTabSz="893763">
              <a:spcBef>
                <a:spcPct val="20000"/>
              </a:spcBef>
              <a:buFont typeface="Wingdings" pitchFamily="2" charset="2"/>
              <a:buChar char="ü"/>
            </a:pPr>
            <a:r>
              <a:rPr lang="es-MX" sz="2400" b="1" dirty="0" smtClean="0"/>
              <a:t>Ser altruistas.</a:t>
            </a:r>
          </a:p>
          <a:p>
            <a:pPr marL="179388" algn="just" defTabSz="893763">
              <a:spcBef>
                <a:spcPct val="20000"/>
              </a:spcBef>
              <a:buFont typeface="Wingdings" pitchFamily="2" charset="2"/>
              <a:buChar char="ü"/>
            </a:pPr>
            <a:r>
              <a:rPr lang="es-MX" sz="2400" b="1" dirty="0" smtClean="0"/>
              <a:t>Ser alumno de 3°, 4° , 5° o 6 grado de primaria y/o 2° o 3° de secundaria.</a:t>
            </a:r>
            <a:r>
              <a:rPr lang="es-MX" sz="2400" b="1" dirty="0" smtClean="0">
                <a:solidFill>
                  <a:schemeClr val="bg1"/>
                </a:solidFill>
              </a:rPr>
              <a:t>er</a:t>
            </a:r>
            <a:endParaRPr lang="es-MX" sz="2400" dirty="0">
              <a:solidFill>
                <a:schemeClr val="bg1"/>
              </a:solidFill>
            </a:endParaRPr>
          </a:p>
        </p:txBody>
      </p:sp>
      <p:sp>
        <p:nvSpPr>
          <p:cNvPr id="10" name="Text Box 62"/>
          <p:cNvSpPr txBox="1">
            <a:spLocks noChangeArrowheads="1"/>
          </p:cNvSpPr>
          <p:nvPr/>
        </p:nvSpPr>
        <p:spPr bwMode="auto">
          <a:xfrm>
            <a:off x="106363" y="943893"/>
            <a:ext cx="89296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s-ES_tradnl" sz="2000" b="1" dirty="0" smtClean="0">
                <a:solidFill>
                  <a:srgbClr val="002060"/>
                </a:solidFill>
                <a:latin typeface="Arial" charset="0"/>
              </a:rPr>
              <a:t>Características  de </a:t>
            </a:r>
            <a:r>
              <a:rPr lang="es-ES_tradnl" sz="2000" b="1" dirty="0">
                <a:solidFill>
                  <a:srgbClr val="002060"/>
                </a:solidFill>
                <a:latin typeface="Arial" charset="0"/>
              </a:rPr>
              <a:t>l</a:t>
            </a:r>
            <a:r>
              <a:rPr lang="es-ES_tradnl" sz="2000" b="1" dirty="0" smtClean="0">
                <a:solidFill>
                  <a:srgbClr val="002060"/>
                </a:solidFill>
                <a:latin typeface="Arial" charset="0"/>
              </a:rPr>
              <a:t>os Integrantes de </a:t>
            </a:r>
            <a:r>
              <a:rPr lang="es-ES_tradnl" sz="2000" b="1" dirty="0">
                <a:solidFill>
                  <a:srgbClr val="002060"/>
                </a:solidFill>
                <a:latin typeface="Arial" charset="0"/>
              </a:rPr>
              <a:t>l</a:t>
            </a:r>
            <a:r>
              <a:rPr lang="es-ES_tradnl" sz="2000" b="1" dirty="0" smtClean="0">
                <a:solidFill>
                  <a:srgbClr val="002060"/>
                </a:solidFill>
                <a:latin typeface="Arial" charset="0"/>
              </a:rPr>
              <a:t>as Brigadas </a:t>
            </a:r>
            <a:endParaRPr lang="es-ES_tradnl" sz="2000" b="1" dirty="0">
              <a:solidFill>
                <a:srgbClr val="00206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3449124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Line 2"/>
          <p:cNvSpPr>
            <a:spLocks noChangeShapeType="1"/>
          </p:cNvSpPr>
          <p:nvPr/>
        </p:nvSpPr>
        <p:spPr bwMode="auto">
          <a:xfrm>
            <a:off x="0" y="1052513"/>
            <a:ext cx="9144000" cy="0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MX"/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949325" y="15097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s-MX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846388" y="1509713"/>
            <a:ext cx="5348287" cy="3840162"/>
            <a:chOff x="0" y="422"/>
            <a:chExt cx="3369" cy="2419"/>
          </a:xfrm>
        </p:grpSpPr>
        <p:sp>
          <p:nvSpPr>
            <p:cNvPr id="37893" name="Rectangle 5"/>
            <p:cNvSpPr>
              <a:spLocks noChangeArrowheads="1"/>
            </p:cNvSpPr>
            <p:nvPr/>
          </p:nvSpPr>
          <p:spPr bwMode="auto">
            <a:xfrm>
              <a:off x="0" y="422"/>
              <a:ext cx="3369" cy="4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s-MX"/>
            </a:p>
          </p:txBody>
        </p:sp>
        <p:sp>
          <p:nvSpPr>
            <p:cNvPr id="37894" name="Rectangle 6"/>
            <p:cNvSpPr>
              <a:spLocks noChangeArrowheads="1"/>
            </p:cNvSpPr>
            <p:nvPr/>
          </p:nvSpPr>
          <p:spPr bwMode="auto">
            <a:xfrm>
              <a:off x="0" y="422"/>
              <a:ext cx="1969" cy="24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s-MX"/>
            </a:p>
          </p:txBody>
        </p:sp>
      </p:grpSp>
      <p:sp>
        <p:nvSpPr>
          <p:cNvPr id="37895" name="Text Box 7"/>
          <p:cNvSpPr txBox="1">
            <a:spLocks noChangeArrowheads="1"/>
          </p:cNvSpPr>
          <p:nvPr/>
        </p:nvSpPr>
        <p:spPr bwMode="auto">
          <a:xfrm>
            <a:off x="2209800" y="212725"/>
            <a:ext cx="5530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s-ES_tradnl" sz="2000" b="1" dirty="0">
                <a:latin typeface="Arial" charset="0"/>
              </a:rPr>
              <a:t>BRIGADA DE </a:t>
            </a:r>
            <a:r>
              <a:rPr lang="es-ES_tradnl" sz="2000" b="1" dirty="0" smtClean="0">
                <a:latin typeface="Arial" charset="0"/>
              </a:rPr>
              <a:t>EVACUACIÓN</a:t>
            </a:r>
            <a:endParaRPr lang="es-ES_tradnl" sz="2000" b="1" dirty="0">
              <a:latin typeface="Arial" charset="0"/>
            </a:endParaRPr>
          </a:p>
        </p:txBody>
      </p:sp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755650" y="1196975"/>
            <a:ext cx="3671888" cy="374491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37897" name="Text Box 9"/>
          <p:cNvSpPr txBox="1">
            <a:spLocks noChangeArrowheads="1"/>
          </p:cNvSpPr>
          <p:nvPr/>
        </p:nvSpPr>
        <p:spPr bwMode="auto">
          <a:xfrm>
            <a:off x="827088" y="1266825"/>
            <a:ext cx="3311525" cy="3647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1400" b="1" dirty="0">
                <a:latin typeface="Arial" charset="0"/>
                <a:cs typeface="Times New Roman" pitchFamily="18" charset="0"/>
              </a:rPr>
              <a:t>FASE </a:t>
            </a:r>
            <a:r>
              <a:rPr lang="es-ES" sz="1400" b="1" dirty="0" smtClean="0">
                <a:latin typeface="Arial" charset="0"/>
                <a:cs typeface="Times New Roman" pitchFamily="18" charset="0"/>
              </a:rPr>
              <a:t>PREVENCIÓN</a:t>
            </a:r>
            <a:endParaRPr lang="es-ES" sz="1400" b="1" dirty="0">
              <a:latin typeface="Arial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ES" sz="1400" b="1" dirty="0">
                <a:latin typeface="Arial" charset="0"/>
                <a:cs typeface="Times New Roman" pitchFamily="18" charset="0"/>
              </a:rPr>
              <a:t>Identificarse ante la población.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ES" sz="1400" b="1" dirty="0">
                <a:latin typeface="Arial" charset="0"/>
                <a:cs typeface="Times New Roman" pitchFamily="18" charset="0"/>
              </a:rPr>
              <a:t>Llevar a cabo programas de difusión y </a:t>
            </a:r>
            <a:r>
              <a:rPr lang="es-ES" sz="1400" b="1" dirty="0" smtClean="0">
                <a:latin typeface="Arial" charset="0"/>
                <a:cs typeface="Times New Roman" pitchFamily="18" charset="0"/>
              </a:rPr>
              <a:t>concientización.</a:t>
            </a:r>
            <a:endParaRPr lang="es-ES" sz="1400" b="1" dirty="0">
              <a:latin typeface="Arial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ES" sz="1400" b="1" dirty="0">
                <a:latin typeface="Arial" charset="0"/>
                <a:cs typeface="Times New Roman" pitchFamily="18" charset="0"/>
              </a:rPr>
              <a:t>Control de acceso a zonas de riesgo.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ES" sz="1400" b="1" dirty="0">
                <a:latin typeface="Arial" charset="0"/>
                <a:cs typeface="Times New Roman" pitchFamily="18" charset="0"/>
              </a:rPr>
              <a:t>Control del consumo de energía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ES" sz="1400" b="1" dirty="0">
                <a:latin typeface="Arial" charset="0"/>
                <a:cs typeface="Times New Roman" pitchFamily="18" charset="0"/>
              </a:rPr>
              <a:t>Control y colocación de señales.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ES" sz="1400" b="1" dirty="0">
                <a:latin typeface="Arial" charset="0"/>
                <a:cs typeface="Times New Roman" pitchFamily="18" charset="0"/>
              </a:rPr>
              <a:t>Establecer código de alertamiento.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ES" sz="1400" b="1" dirty="0">
                <a:latin typeface="Arial" charset="0"/>
                <a:cs typeface="Times New Roman" pitchFamily="18" charset="0"/>
              </a:rPr>
              <a:t>Realizar el análisis de riesgo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ES" sz="1400" b="1" dirty="0">
                <a:latin typeface="Arial" charset="0"/>
                <a:cs typeface="Times New Roman" pitchFamily="18" charset="0"/>
              </a:rPr>
              <a:t>Rutas de evacuación.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ES" sz="1400" b="1" dirty="0">
                <a:latin typeface="Arial" charset="0"/>
                <a:cs typeface="Times New Roman" pitchFamily="18" charset="0"/>
              </a:rPr>
              <a:t>Identificar la población vulnerable.</a:t>
            </a:r>
            <a:endParaRPr lang="es-ES" sz="1400" b="1" dirty="0">
              <a:latin typeface="Arial" charset="0"/>
            </a:endParaRPr>
          </a:p>
        </p:txBody>
      </p:sp>
      <p:sp>
        <p:nvSpPr>
          <p:cNvPr id="37898" name="Rectangle 10"/>
          <p:cNvSpPr>
            <a:spLocks noChangeArrowheads="1"/>
          </p:cNvSpPr>
          <p:nvPr/>
        </p:nvSpPr>
        <p:spPr bwMode="auto">
          <a:xfrm>
            <a:off x="4932363" y="1196975"/>
            <a:ext cx="3600450" cy="381635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37899" name="Text Box 11"/>
          <p:cNvSpPr txBox="1">
            <a:spLocks noChangeArrowheads="1"/>
          </p:cNvSpPr>
          <p:nvPr/>
        </p:nvSpPr>
        <p:spPr bwMode="auto">
          <a:xfrm>
            <a:off x="5072066" y="1428736"/>
            <a:ext cx="3311525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1600" b="1" dirty="0">
                <a:latin typeface="Arial" charset="0"/>
                <a:cs typeface="Times New Roman" pitchFamily="18" charset="0"/>
              </a:rPr>
              <a:t>FASE DE AUXILIO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v"/>
            </a:pPr>
            <a:r>
              <a:rPr lang="es-ES" sz="1600" b="1" dirty="0">
                <a:latin typeface="Arial" charset="0"/>
                <a:cs typeface="Times New Roman" pitchFamily="18" charset="0"/>
              </a:rPr>
              <a:t>Identificar el código de alertamiento.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v"/>
            </a:pPr>
            <a:r>
              <a:rPr lang="es-ES" sz="1600" b="1" dirty="0">
                <a:latin typeface="Arial" charset="0"/>
                <a:cs typeface="Times New Roman" pitchFamily="18" charset="0"/>
              </a:rPr>
              <a:t>Dar las indicaciones para replegar al personal.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v"/>
            </a:pPr>
            <a:r>
              <a:rPr lang="es-ES" sz="1600" b="1" dirty="0">
                <a:latin typeface="Arial" charset="0"/>
                <a:cs typeface="Times New Roman" pitchFamily="18" charset="0"/>
              </a:rPr>
              <a:t>Suspensión de la energía eléctrica.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v"/>
            </a:pPr>
            <a:r>
              <a:rPr lang="es-ES" sz="1600" b="1" dirty="0">
                <a:latin typeface="Arial" charset="0"/>
                <a:cs typeface="Times New Roman" pitchFamily="18" charset="0"/>
              </a:rPr>
              <a:t>Coordinación inmediata con las otras brigadas.</a:t>
            </a:r>
            <a:endParaRPr lang="es-ES" sz="1600" b="1" dirty="0">
              <a:latin typeface="Arial" charset="0"/>
            </a:endParaRPr>
          </a:p>
        </p:txBody>
      </p:sp>
      <p:sp>
        <p:nvSpPr>
          <p:cNvPr id="37900" name="Rectangle 12"/>
          <p:cNvSpPr>
            <a:spLocks noChangeArrowheads="1"/>
          </p:cNvSpPr>
          <p:nvPr/>
        </p:nvSpPr>
        <p:spPr bwMode="auto">
          <a:xfrm>
            <a:off x="755650" y="5084763"/>
            <a:ext cx="5761038" cy="1773237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37901" name="Text Box 13"/>
          <p:cNvSpPr txBox="1">
            <a:spLocks noChangeArrowheads="1"/>
          </p:cNvSpPr>
          <p:nvPr/>
        </p:nvSpPr>
        <p:spPr bwMode="auto">
          <a:xfrm>
            <a:off x="1142976" y="5170488"/>
            <a:ext cx="5113337" cy="168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1400" b="1" dirty="0">
                <a:latin typeface="Arial" charset="0"/>
                <a:cs typeface="Times New Roman" pitchFamily="18" charset="0"/>
              </a:rPr>
              <a:t>FASE DE RECUPERACIÒN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Ø"/>
            </a:pPr>
            <a:r>
              <a:rPr lang="es-ES" sz="1400" b="1" dirty="0">
                <a:latin typeface="Arial" charset="0"/>
                <a:cs typeface="Times New Roman" pitchFamily="18" charset="0"/>
              </a:rPr>
              <a:t>Control de personal evacuado a través de listas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Ø"/>
            </a:pPr>
            <a:r>
              <a:rPr lang="es-ES" sz="1400" b="1" dirty="0">
                <a:latin typeface="Arial" charset="0"/>
                <a:cs typeface="Times New Roman" pitchFamily="18" charset="0"/>
              </a:rPr>
              <a:t>Coordinación con las demás brigadas respecto al personal no evacuado, 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Ø"/>
            </a:pPr>
            <a:r>
              <a:rPr lang="es-ES" sz="1400" b="1" dirty="0">
                <a:latin typeface="Arial" charset="0"/>
                <a:cs typeface="Times New Roman" pitchFamily="18" charset="0"/>
              </a:rPr>
              <a:t>Informe de las actividades realizadas durante la emergencia</a:t>
            </a:r>
            <a:endParaRPr lang="es-ES" sz="1400" b="1" dirty="0">
              <a:latin typeface="Arial" charset="0"/>
            </a:endParaRPr>
          </a:p>
        </p:txBody>
      </p:sp>
      <p:pic>
        <p:nvPicPr>
          <p:cNvPr id="37902" name="Picture 14" descr="j0336891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0200" y="620713"/>
            <a:ext cx="1079500" cy="1247775"/>
          </a:xfrm>
          <a:prstGeom prst="rect">
            <a:avLst/>
          </a:prstGeom>
          <a:noFill/>
        </p:spPr>
      </p:pic>
      <p:pic>
        <p:nvPicPr>
          <p:cNvPr id="37908" name="Picture 20" descr="j0283216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0"/>
            <a:ext cx="1714500" cy="1120775"/>
          </a:xfrm>
          <a:prstGeom prst="rect">
            <a:avLst/>
          </a:prstGeom>
          <a:noFill/>
        </p:spPr>
      </p:pic>
      <p:pic>
        <p:nvPicPr>
          <p:cNvPr id="37910" name="Picture 22" descr="j0254428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59563" y="5084763"/>
            <a:ext cx="1800225" cy="15843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78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8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78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378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378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78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78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78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9" dur="2000"/>
                                        <p:tgtEl>
                                          <p:spTgt spid="3789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2" dur="2000"/>
                                        <p:tgtEl>
                                          <p:spTgt spid="3789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7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37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37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37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37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8" dur="2000"/>
                                        <p:tgtEl>
                                          <p:spTgt spid="379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3" dur="2000"/>
                                        <p:tgtEl>
                                          <p:spTgt spid="379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8" dur="2000"/>
                                        <p:tgtEl>
                                          <p:spTgt spid="379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1" dur="2000"/>
                                        <p:tgtEl>
                                          <p:spTgt spid="379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6" dur="2000"/>
                                        <p:tgtEl>
                                          <p:spTgt spid="379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Line 2"/>
          <p:cNvSpPr>
            <a:spLocks noChangeShapeType="1"/>
          </p:cNvSpPr>
          <p:nvPr/>
        </p:nvSpPr>
        <p:spPr bwMode="auto">
          <a:xfrm>
            <a:off x="0" y="836613"/>
            <a:ext cx="9144000" cy="0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MX"/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949325" y="15097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s-MX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846388" y="1509713"/>
            <a:ext cx="5348287" cy="3840162"/>
            <a:chOff x="0" y="422"/>
            <a:chExt cx="3369" cy="2419"/>
          </a:xfrm>
        </p:grpSpPr>
        <p:sp>
          <p:nvSpPr>
            <p:cNvPr id="38917" name="Rectangle 5"/>
            <p:cNvSpPr>
              <a:spLocks noChangeArrowheads="1"/>
            </p:cNvSpPr>
            <p:nvPr/>
          </p:nvSpPr>
          <p:spPr bwMode="auto">
            <a:xfrm>
              <a:off x="0" y="422"/>
              <a:ext cx="3369" cy="4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s-MX"/>
            </a:p>
          </p:txBody>
        </p:sp>
        <p:sp>
          <p:nvSpPr>
            <p:cNvPr id="38918" name="Rectangle 6"/>
            <p:cNvSpPr>
              <a:spLocks noChangeArrowheads="1"/>
            </p:cNvSpPr>
            <p:nvPr/>
          </p:nvSpPr>
          <p:spPr bwMode="auto">
            <a:xfrm>
              <a:off x="0" y="422"/>
              <a:ext cx="1969" cy="24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s-MX"/>
            </a:p>
          </p:txBody>
        </p:sp>
      </p:grpSp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2209800" y="212725"/>
            <a:ext cx="5530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s-ES_tradnl" sz="2000" b="1" dirty="0">
                <a:latin typeface="Arial" charset="0"/>
              </a:rPr>
              <a:t>BRIGADA DE PRIMEROS AUXILIOS</a:t>
            </a:r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755650" y="1196975"/>
            <a:ext cx="3671888" cy="3311525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38921" name="Text Box 9"/>
          <p:cNvSpPr txBox="1">
            <a:spLocks noChangeArrowheads="1"/>
          </p:cNvSpPr>
          <p:nvPr/>
        </p:nvSpPr>
        <p:spPr bwMode="auto">
          <a:xfrm>
            <a:off x="827088" y="1412875"/>
            <a:ext cx="3311525" cy="327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1800" b="1" dirty="0">
                <a:latin typeface="Arial" charset="0"/>
                <a:cs typeface="Times New Roman" pitchFamily="18" charset="0"/>
              </a:rPr>
              <a:t>FASE </a:t>
            </a:r>
            <a:r>
              <a:rPr lang="es-ES" sz="1800" b="1" dirty="0" smtClean="0">
                <a:latin typeface="Arial" charset="0"/>
                <a:cs typeface="Times New Roman" pitchFamily="18" charset="0"/>
              </a:rPr>
              <a:t>PREVENCIÓN</a:t>
            </a:r>
            <a:endParaRPr lang="es-ES" sz="1800" b="1" dirty="0">
              <a:latin typeface="Arial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  <a:buFont typeface="Arial" pitchFamily="34" charset="0"/>
              <a:buChar char="•"/>
            </a:pPr>
            <a:r>
              <a:rPr lang="es-ES" sz="1800" b="1" dirty="0">
                <a:latin typeface="Arial" charset="0"/>
                <a:cs typeface="Times New Roman" pitchFamily="18" charset="0"/>
              </a:rPr>
              <a:t>Organización de la brigada</a:t>
            </a:r>
            <a:r>
              <a:rPr lang="es-ES" sz="1800" b="1" dirty="0" smtClean="0">
                <a:latin typeface="Arial" charset="0"/>
                <a:cs typeface="Times New Roman" pitchFamily="18" charset="0"/>
              </a:rPr>
              <a:t>. Capacitación del personal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§"/>
            </a:pPr>
            <a:r>
              <a:rPr lang="es-ES" sz="1800" b="1" dirty="0" smtClean="0">
                <a:latin typeface="Arial" charset="0"/>
                <a:cs typeface="Times New Roman" pitchFamily="18" charset="0"/>
              </a:rPr>
              <a:t>planeación </a:t>
            </a:r>
            <a:r>
              <a:rPr lang="es-ES" sz="1800" b="1" dirty="0">
                <a:latin typeface="Arial" charset="0"/>
                <a:cs typeface="Times New Roman" pitchFamily="18" charset="0"/>
              </a:rPr>
              <a:t>de actividades preventivas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§"/>
            </a:pPr>
            <a:r>
              <a:rPr lang="es-ES" sz="1800" b="1" dirty="0">
                <a:latin typeface="Arial" charset="0"/>
                <a:cs typeface="Times New Roman" pitchFamily="18" charset="0"/>
              </a:rPr>
              <a:t>Acopio de material y equipo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§"/>
            </a:pPr>
            <a:r>
              <a:rPr lang="es-ES" sz="1800" b="1" dirty="0">
                <a:latin typeface="Arial" charset="0"/>
                <a:cs typeface="Times New Roman" pitchFamily="18" charset="0"/>
              </a:rPr>
              <a:t>Designación de las áreas.</a:t>
            </a:r>
          </a:p>
          <a:p>
            <a:pPr algn="just">
              <a:spcBef>
                <a:spcPct val="50000"/>
              </a:spcBef>
            </a:pPr>
            <a:endParaRPr lang="es-ES" sz="1800" b="1" dirty="0">
              <a:latin typeface="Arial" charset="0"/>
            </a:endParaRPr>
          </a:p>
        </p:txBody>
      </p:sp>
      <p:sp>
        <p:nvSpPr>
          <p:cNvPr id="38922" name="Rectangle 10"/>
          <p:cNvSpPr>
            <a:spLocks noChangeArrowheads="1"/>
          </p:cNvSpPr>
          <p:nvPr/>
        </p:nvSpPr>
        <p:spPr bwMode="auto">
          <a:xfrm>
            <a:off x="4932363" y="1196975"/>
            <a:ext cx="3600450" cy="3240088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38923" name="Text Box 11"/>
          <p:cNvSpPr txBox="1">
            <a:spLocks noChangeArrowheads="1"/>
          </p:cNvSpPr>
          <p:nvPr/>
        </p:nvSpPr>
        <p:spPr bwMode="auto">
          <a:xfrm>
            <a:off x="5076825" y="1350963"/>
            <a:ext cx="3311525" cy="311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1800" b="1" dirty="0">
                <a:latin typeface="Arial" charset="0"/>
                <a:cs typeface="Times New Roman" pitchFamily="18" charset="0"/>
              </a:rPr>
              <a:t>FASE DE AUXILIO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v"/>
            </a:pPr>
            <a:r>
              <a:rPr lang="es-ES" sz="1800" b="1" dirty="0">
                <a:latin typeface="Arial" charset="0"/>
                <a:cs typeface="Times New Roman" pitchFamily="18" charset="0"/>
              </a:rPr>
              <a:t>Alertamiento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v"/>
            </a:pPr>
            <a:r>
              <a:rPr lang="es-ES" sz="1800" b="1" dirty="0">
                <a:latin typeface="Arial" charset="0"/>
                <a:cs typeface="Times New Roman" pitchFamily="18" charset="0"/>
              </a:rPr>
              <a:t>Activación de la brigada 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v"/>
            </a:pPr>
            <a:r>
              <a:rPr lang="es-ES" sz="1800" b="1" dirty="0">
                <a:latin typeface="Arial" charset="0"/>
                <a:cs typeface="Times New Roman" pitchFamily="18" charset="0"/>
              </a:rPr>
              <a:t>Escenario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v"/>
            </a:pPr>
            <a:r>
              <a:rPr lang="es-ES" sz="1800" b="1" dirty="0">
                <a:latin typeface="Arial" charset="0"/>
                <a:cs typeface="Times New Roman" pitchFamily="18" charset="0"/>
              </a:rPr>
              <a:t>Coordinación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v"/>
            </a:pPr>
            <a:r>
              <a:rPr lang="es-ES" sz="1800" b="1" dirty="0">
                <a:latin typeface="Arial" charset="0"/>
                <a:cs typeface="Times New Roman" pitchFamily="18" charset="0"/>
              </a:rPr>
              <a:t>Materialización del procedimiento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v"/>
            </a:pPr>
            <a:endParaRPr lang="es-ES" sz="1800" b="1" dirty="0">
              <a:latin typeface="Arial" charset="0"/>
            </a:endParaRPr>
          </a:p>
        </p:txBody>
      </p:sp>
      <p:sp>
        <p:nvSpPr>
          <p:cNvPr id="38924" name="Rectangle 12"/>
          <p:cNvSpPr>
            <a:spLocks noChangeArrowheads="1"/>
          </p:cNvSpPr>
          <p:nvPr/>
        </p:nvSpPr>
        <p:spPr bwMode="auto">
          <a:xfrm>
            <a:off x="2266950" y="4724400"/>
            <a:ext cx="4465638" cy="2016125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38925" name="Text Box 13"/>
          <p:cNvSpPr txBox="1">
            <a:spLocks noChangeArrowheads="1"/>
          </p:cNvSpPr>
          <p:nvPr/>
        </p:nvSpPr>
        <p:spPr bwMode="auto">
          <a:xfrm>
            <a:off x="1692275" y="4797425"/>
            <a:ext cx="5473700" cy="190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400" b="1" dirty="0">
                <a:latin typeface="Arial" charset="0"/>
                <a:cs typeface="Times New Roman" pitchFamily="18" charset="0"/>
              </a:rPr>
              <a:t>FASE DE RECUPERACIÒN</a:t>
            </a:r>
          </a:p>
          <a:p>
            <a:pPr algn="ctr">
              <a:spcBef>
                <a:spcPct val="50000"/>
              </a:spcBef>
              <a:buFont typeface="Wingdings" pitchFamily="2" charset="2"/>
              <a:buChar char="Ø"/>
            </a:pPr>
            <a:r>
              <a:rPr lang="es-ES" sz="1400" b="1" dirty="0">
                <a:latin typeface="Arial" charset="0"/>
                <a:cs typeface="Times New Roman" pitchFamily="18" charset="0"/>
              </a:rPr>
              <a:t>Control del personal integrante</a:t>
            </a:r>
          </a:p>
          <a:p>
            <a:pPr algn="ctr">
              <a:spcBef>
                <a:spcPct val="50000"/>
              </a:spcBef>
              <a:buFont typeface="Wingdings" pitchFamily="2" charset="2"/>
              <a:buChar char="Ø"/>
            </a:pPr>
            <a:r>
              <a:rPr lang="es-ES" sz="1400" b="1" dirty="0">
                <a:latin typeface="Arial" charset="0"/>
                <a:cs typeface="Times New Roman" pitchFamily="18" charset="0"/>
              </a:rPr>
              <a:t>Inventario de recursos.</a:t>
            </a:r>
          </a:p>
          <a:p>
            <a:pPr algn="ctr">
              <a:spcBef>
                <a:spcPct val="50000"/>
              </a:spcBef>
              <a:buFont typeface="Wingdings" pitchFamily="2" charset="2"/>
              <a:buChar char="Ø"/>
            </a:pPr>
            <a:r>
              <a:rPr lang="es-ES" sz="1400" b="1" dirty="0">
                <a:latin typeface="Arial" charset="0"/>
                <a:cs typeface="Times New Roman" pitchFamily="18" charset="0"/>
              </a:rPr>
              <a:t>Restablecimiento de recursos</a:t>
            </a:r>
          </a:p>
          <a:p>
            <a:pPr algn="ctr">
              <a:spcBef>
                <a:spcPct val="50000"/>
              </a:spcBef>
              <a:buFont typeface="Wingdings" pitchFamily="2" charset="2"/>
              <a:buChar char="Ø"/>
            </a:pPr>
            <a:r>
              <a:rPr lang="es-ES" sz="1400" b="1" dirty="0">
                <a:latin typeface="Arial" charset="0"/>
                <a:cs typeface="Times New Roman" pitchFamily="18" charset="0"/>
              </a:rPr>
              <a:t>Retroalimentación.</a:t>
            </a:r>
          </a:p>
          <a:p>
            <a:pPr algn="ctr">
              <a:spcBef>
                <a:spcPct val="50000"/>
              </a:spcBef>
              <a:buFont typeface="Wingdings" pitchFamily="2" charset="2"/>
              <a:buChar char="Ø"/>
            </a:pPr>
            <a:r>
              <a:rPr lang="es-ES" sz="1400" b="1" dirty="0">
                <a:latin typeface="Arial" charset="0"/>
                <a:cs typeface="Times New Roman" pitchFamily="18" charset="0"/>
              </a:rPr>
              <a:t>Informe final.</a:t>
            </a:r>
            <a:endParaRPr lang="es-ES" sz="1400" b="1" dirty="0">
              <a:latin typeface="Arial" charset="0"/>
            </a:endParaRPr>
          </a:p>
        </p:txBody>
      </p:sp>
      <p:graphicFrame>
        <p:nvGraphicFramePr>
          <p:cNvPr id="38926" name="Object 14"/>
          <p:cNvGraphicFramePr>
            <a:graphicFrameLocks noChangeAspect="1"/>
          </p:cNvGraphicFramePr>
          <p:nvPr/>
        </p:nvGraphicFramePr>
        <p:xfrm>
          <a:off x="0" y="4724400"/>
          <a:ext cx="2438400" cy="1524000"/>
        </p:xfrm>
        <a:graphic>
          <a:graphicData uri="http://schemas.openxmlformats.org/presentationml/2006/ole">
            <p:oleObj spid="_x0000_s35842" name="ClipArt" r:id="rId3" imgW="0" imgH="0" progId="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89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89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89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389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389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8" dur="2000"/>
                                        <p:tgtEl>
                                          <p:spTgt spid="38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38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38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38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38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38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4" dur="500"/>
                                        <p:tgtEl>
                                          <p:spTgt spid="389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89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89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89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89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389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389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389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Line 2"/>
          <p:cNvSpPr>
            <a:spLocks noChangeShapeType="1"/>
          </p:cNvSpPr>
          <p:nvPr/>
        </p:nvSpPr>
        <p:spPr bwMode="auto">
          <a:xfrm>
            <a:off x="0" y="692150"/>
            <a:ext cx="9144000" cy="0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MX"/>
          </a:p>
        </p:txBody>
      </p:sp>
      <p:sp>
        <p:nvSpPr>
          <p:cNvPr id="35888" name="Text Box 48"/>
          <p:cNvSpPr txBox="1">
            <a:spLocks noChangeArrowheads="1"/>
          </p:cNvSpPr>
          <p:nvPr/>
        </p:nvSpPr>
        <p:spPr bwMode="auto">
          <a:xfrm>
            <a:off x="395288" y="152400"/>
            <a:ext cx="77771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s-ES_tradnl" sz="2000" b="1" dirty="0">
                <a:latin typeface="Arial" charset="0"/>
              </a:rPr>
              <a:t>BRIGADA DE PREVENCIÓN Y COMBATE DE INCENDIOS</a:t>
            </a:r>
          </a:p>
        </p:txBody>
      </p:sp>
      <p:sp>
        <p:nvSpPr>
          <p:cNvPr id="35889" name="Rectangle 49"/>
          <p:cNvSpPr>
            <a:spLocks noChangeArrowheads="1"/>
          </p:cNvSpPr>
          <p:nvPr/>
        </p:nvSpPr>
        <p:spPr bwMode="auto">
          <a:xfrm>
            <a:off x="949325" y="15097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s-MX"/>
          </a:p>
        </p:txBody>
      </p:sp>
      <p:grpSp>
        <p:nvGrpSpPr>
          <p:cNvPr id="2" name="Group 50"/>
          <p:cNvGrpSpPr>
            <a:grpSpLocks/>
          </p:cNvGrpSpPr>
          <p:nvPr/>
        </p:nvGrpSpPr>
        <p:grpSpPr bwMode="auto">
          <a:xfrm>
            <a:off x="2846388" y="1589102"/>
            <a:ext cx="5348287" cy="3840162"/>
            <a:chOff x="0" y="422"/>
            <a:chExt cx="3369" cy="2419"/>
          </a:xfrm>
        </p:grpSpPr>
        <p:sp>
          <p:nvSpPr>
            <p:cNvPr id="35891" name="Rectangle 51"/>
            <p:cNvSpPr>
              <a:spLocks noChangeArrowheads="1"/>
            </p:cNvSpPr>
            <p:nvPr/>
          </p:nvSpPr>
          <p:spPr bwMode="auto">
            <a:xfrm>
              <a:off x="0" y="422"/>
              <a:ext cx="3369" cy="4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s-MX"/>
            </a:p>
          </p:txBody>
        </p:sp>
        <p:sp>
          <p:nvSpPr>
            <p:cNvPr id="35892" name="Rectangle 52"/>
            <p:cNvSpPr>
              <a:spLocks noChangeArrowheads="1"/>
            </p:cNvSpPr>
            <p:nvPr/>
          </p:nvSpPr>
          <p:spPr bwMode="auto">
            <a:xfrm>
              <a:off x="0" y="422"/>
              <a:ext cx="1969" cy="24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s-MX"/>
            </a:p>
          </p:txBody>
        </p:sp>
      </p:grpSp>
      <p:graphicFrame>
        <p:nvGraphicFramePr>
          <p:cNvPr id="35894" name="Object 54"/>
          <p:cNvGraphicFramePr>
            <a:graphicFrameLocks/>
          </p:cNvGraphicFramePr>
          <p:nvPr/>
        </p:nvGraphicFramePr>
        <p:xfrm>
          <a:off x="34925" y="4916488"/>
          <a:ext cx="2266950" cy="1752600"/>
        </p:xfrm>
        <a:graphic>
          <a:graphicData uri="http://schemas.openxmlformats.org/presentationml/2006/ole">
            <p:oleObj spid="_x0000_s36866" name="Imagen" r:id="rId3" imgW="566738" imgH="782638" progId="">
              <p:embed/>
            </p:oleObj>
          </a:graphicData>
        </a:graphic>
      </p:graphicFrame>
      <p:sp>
        <p:nvSpPr>
          <p:cNvPr id="35895" name="Rectangle 55"/>
          <p:cNvSpPr>
            <a:spLocks noChangeArrowheads="1"/>
          </p:cNvSpPr>
          <p:nvPr/>
        </p:nvSpPr>
        <p:spPr bwMode="auto">
          <a:xfrm>
            <a:off x="755650" y="765175"/>
            <a:ext cx="3671888" cy="4103688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35896" name="Text Box 56"/>
          <p:cNvSpPr txBox="1">
            <a:spLocks noChangeArrowheads="1"/>
          </p:cNvSpPr>
          <p:nvPr/>
        </p:nvSpPr>
        <p:spPr bwMode="auto">
          <a:xfrm>
            <a:off x="827088" y="908050"/>
            <a:ext cx="3311525" cy="380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1800" b="1" dirty="0">
                <a:latin typeface="Arial" charset="0"/>
                <a:cs typeface="Times New Roman" pitchFamily="18" charset="0"/>
              </a:rPr>
              <a:t>FASE </a:t>
            </a:r>
            <a:r>
              <a:rPr lang="es-ES" sz="1800" b="1" dirty="0" smtClean="0">
                <a:latin typeface="Arial" charset="0"/>
                <a:cs typeface="Times New Roman" pitchFamily="18" charset="0"/>
              </a:rPr>
              <a:t>PREVENCIÓN</a:t>
            </a:r>
            <a:endParaRPr lang="es-ES" sz="1800" b="1" dirty="0">
              <a:latin typeface="Arial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  <a:buFont typeface="Wingdings" pitchFamily="2" charset="2"/>
              <a:buChar char="§"/>
            </a:pPr>
            <a:r>
              <a:rPr lang="es-ES" sz="1800" b="1" dirty="0">
                <a:latin typeface="Arial" charset="0"/>
                <a:cs typeface="Times New Roman" pitchFamily="18" charset="0"/>
              </a:rPr>
              <a:t>Capacitación del personal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§"/>
            </a:pPr>
            <a:r>
              <a:rPr lang="es-ES" sz="1800" b="1" dirty="0">
                <a:latin typeface="Arial" charset="0"/>
                <a:cs typeface="Times New Roman" pitchFamily="18" charset="0"/>
              </a:rPr>
              <a:t>Identificación de áreas.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§"/>
            </a:pPr>
            <a:r>
              <a:rPr lang="es-ES" sz="1800" b="1" dirty="0">
                <a:latin typeface="Arial" charset="0"/>
                <a:cs typeface="Times New Roman" pitchFamily="18" charset="0"/>
              </a:rPr>
              <a:t>Adquisición de equipo de protección.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§"/>
            </a:pPr>
            <a:r>
              <a:rPr lang="es-ES" sz="1800" b="1" dirty="0">
                <a:latin typeface="Arial" charset="0"/>
                <a:cs typeface="Times New Roman" pitchFamily="18" charset="0"/>
              </a:rPr>
              <a:t>Cantidad y distribución de extintores.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§"/>
            </a:pPr>
            <a:r>
              <a:rPr lang="es-ES" sz="1800" b="1" dirty="0">
                <a:latin typeface="Arial" charset="0"/>
                <a:cs typeface="Times New Roman" pitchFamily="18" charset="0"/>
              </a:rPr>
              <a:t>Señalamientos.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§"/>
            </a:pPr>
            <a:r>
              <a:rPr lang="es-ES" sz="1800" b="1" dirty="0">
                <a:latin typeface="Arial" charset="0"/>
                <a:cs typeface="Times New Roman" pitchFamily="18" charset="0"/>
              </a:rPr>
              <a:t>Elaboración de directorios.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§"/>
            </a:pPr>
            <a:r>
              <a:rPr lang="es-ES" sz="1800" b="1" dirty="0">
                <a:latin typeface="Arial" charset="0"/>
                <a:cs typeface="Times New Roman" pitchFamily="18" charset="0"/>
              </a:rPr>
              <a:t>Mantenimiento del equipo.</a:t>
            </a:r>
            <a:endParaRPr lang="es-ES" sz="1800" b="1" dirty="0">
              <a:latin typeface="Arial" charset="0"/>
            </a:endParaRPr>
          </a:p>
        </p:txBody>
      </p:sp>
      <p:sp>
        <p:nvSpPr>
          <p:cNvPr id="35897" name="Rectangle 57"/>
          <p:cNvSpPr>
            <a:spLocks noChangeArrowheads="1"/>
          </p:cNvSpPr>
          <p:nvPr/>
        </p:nvSpPr>
        <p:spPr bwMode="auto">
          <a:xfrm>
            <a:off x="4932363" y="765175"/>
            <a:ext cx="3600450" cy="467995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35898" name="Text Box 58"/>
          <p:cNvSpPr txBox="1">
            <a:spLocks noChangeArrowheads="1"/>
          </p:cNvSpPr>
          <p:nvPr/>
        </p:nvSpPr>
        <p:spPr bwMode="auto">
          <a:xfrm>
            <a:off x="5076825" y="836613"/>
            <a:ext cx="3311525" cy="462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1800" b="1" dirty="0">
                <a:latin typeface="Arial" charset="0"/>
                <a:cs typeface="Times New Roman" pitchFamily="18" charset="0"/>
              </a:rPr>
              <a:t>FASE DE AUXILIO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v"/>
            </a:pPr>
            <a:r>
              <a:rPr lang="es-ES" sz="1800" b="1" dirty="0">
                <a:latin typeface="Arial" charset="0"/>
                <a:cs typeface="Times New Roman" pitchFamily="18" charset="0"/>
              </a:rPr>
              <a:t>Detectar la presencia de un conato de incendio.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v"/>
            </a:pPr>
            <a:r>
              <a:rPr lang="es-ES" sz="1800" b="1" dirty="0">
                <a:latin typeface="Arial" charset="0"/>
                <a:cs typeface="Times New Roman" pitchFamily="18" charset="0"/>
              </a:rPr>
              <a:t>Comunicación.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v"/>
            </a:pPr>
            <a:r>
              <a:rPr lang="es-ES" sz="1800" b="1" dirty="0">
                <a:latin typeface="Arial" charset="0"/>
                <a:cs typeface="Times New Roman" pitchFamily="18" charset="0"/>
              </a:rPr>
              <a:t>Avisar al cuerpo de bomberos.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v"/>
            </a:pPr>
            <a:r>
              <a:rPr lang="es-ES" sz="1800" b="1" dirty="0">
                <a:latin typeface="Arial" charset="0"/>
              </a:rPr>
              <a:t>Comunicación con las brigada de auxilio.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v"/>
            </a:pPr>
            <a:r>
              <a:rPr lang="es-ES" sz="1800" b="1" dirty="0">
                <a:latin typeface="Arial" charset="0"/>
              </a:rPr>
              <a:t>Inspeccionar el área.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v"/>
            </a:pPr>
            <a:r>
              <a:rPr lang="es-ES" sz="1800" b="1" dirty="0">
                <a:latin typeface="Arial" charset="0"/>
              </a:rPr>
              <a:t>Revisar instalación eléctrica.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v"/>
            </a:pPr>
            <a:r>
              <a:rPr lang="es-ES" sz="1800" b="1" dirty="0">
                <a:latin typeface="Arial" charset="0"/>
              </a:rPr>
              <a:t>Retirar materiales inflamables.</a:t>
            </a:r>
          </a:p>
        </p:txBody>
      </p:sp>
      <p:sp>
        <p:nvSpPr>
          <p:cNvPr id="35899" name="Rectangle 59"/>
          <p:cNvSpPr>
            <a:spLocks noChangeArrowheads="1"/>
          </p:cNvSpPr>
          <p:nvPr/>
        </p:nvSpPr>
        <p:spPr bwMode="auto">
          <a:xfrm>
            <a:off x="2554288" y="5516563"/>
            <a:ext cx="4897437" cy="1223962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35900" name="Text Box 60"/>
          <p:cNvSpPr txBox="1">
            <a:spLocks noChangeArrowheads="1"/>
          </p:cNvSpPr>
          <p:nvPr/>
        </p:nvSpPr>
        <p:spPr bwMode="auto">
          <a:xfrm>
            <a:off x="2700338" y="5516563"/>
            <a:ext cx="4824412" cy="1262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400" b="1" dirty="0">
                <a:latin typeface="Arial" charset="0"/>
                <a:cs typeface="Times New Roman" pitchFamily="18" charset="0"/>
              </a:rPr>
              <a:t>FASE DE RECUPERACIÒN</a:t>
            </a:r>
          </a:p>
          <a:p>
            <a:pPr algn="ctr">
              <a:spcBef>
                <a:spcPct val="50000"/>
              </a:spcBef>
              <a:buFont typeface="Wingdings" pitchFamily="2" charset="2"/>
              <a:buChar char="Ø"/>
            </a:pPr>
            <a:r>
              <a:rPr lang="es-ES" sz="1400" b="1" dirty="0">
                <a:latin typeface="Arial" charset="0"/>
                <a:cs typeface="Times New Roman" pitchFamily="18" charset="0"/>
              </a:rPr>
              <a:t>Mantenimiento e instalación del equipo</a:t>
            </a:r>
          </a:p>
          <a:p>
            <a:pPr algn="ctr">
              <a:spcBef>
                <a:spcPct val="50000"/>
              </a:spcBef>
              <a:buFont typeface="Wingdings" pitchFamily="2" charset="2"/>
              <a:buChar char="Ø"/>
            </a:pPr>
            <a:r>
              <a:rPr lang="es-ES" sz="1400" b="1" dirty="0">
                <a:latin typeface="Arial" charset="0"/>
                <a:cs typeface="Times New Roman" pitchFamily="18" charset="0"/>
              </a:rPr>
              <a:t>Retroalimentación del plan contra incendio.</a:t>
            </a:r>
          </a:p>
          <a:p>
            <a:pPr algn="ctr">
              <a:spcBef>
                <a:spcPct val="50000"/>
              </a:spcBef>
              <a:buFont typeface="Wingdings" pitchFamily="2" charset="2"/>
              <a:buChar char="Ø"/>
            </a:pPr>
            <a:r>
              <a:rPr lang="es-ES" sz="1400" b="1" dirty="0">
                <a:latin typeface="Arial" charset="0"/>
                <a:cs typeface="Times New Roman" pitchFamily="18" charset="0"/>
              </a:rPr>
              <a:t>Verificar la vuelta a la normalidad de la operación </a:t>
            </a:r>
            <a:endParaRPr lang="es-ES" sz="1400" b="1" dirty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58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58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358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358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58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58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358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358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58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358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358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2000"/>
                                        <p:tgtEl>
                                          <p:spTgt spid="358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358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358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3" dur="500"/>
                                        <p:tgtEl>
                                          <p:spTgt spid="358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6" dur="500"/>
                                        <p:tgtEl>
                                          <p:spTgt spid="358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1" dur="2000"/>
                                        <p:tgtEl>
                                          <p:spTgt spid="359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359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1" dur="2000"/>
                                        <p:tgtEl>
                                          <p:spTgt spid="359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4" dur="2000"/>
                                        <p:tgtEl>
                                          <p:spTgt spid="359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Line 2"/>
          <p:cNvSpPr>
            <a:spLocks noChangeShapeType="1"/>
          </p:cNvSpPr>
          <p:nvPr/>
        </p:nvSpPr>
        <p:spPr bwMode="auto">
          <a:xfrm>
            <a:off x="0" y="692150"/>
            <a:ext cx="9144000" cy="0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MX"/>
          </a:p>
        </p:txBody>
      </p:sp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1692275" y="152400"/>
            <a:ext cx="58181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s-ES_tradnl" sz="2000" b="1" dirty="0">
                <a:latin typeface="Arial" charset="0"/>
              </a:rPr>
              <a:t>BRIGADA DE BÚSQUEDA Y RESCATE</a:t>
            </a:r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949325" y="15097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s-MX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846388" y="1509713"/>
            <a:ext cx="5348287" cy="3840162"/>
            <a:chOff x="0" y="422"/>
            <a:chExt cx="3369" cy="2419"/>
          </a:xfrm>
        </p:grpSpPr>
        <p:sp>
          <p:nvSpPr>
            <p:cNvPr id="39942" name="Rectangle 6"/>
            <p:cNvSpPr>
              <a:spLocks noChangeArrowheads="1"/>
            </p:cNvSpPr>
            <p:nvPr/>
          </p:nvSpPr>
          <p:spPr bwMode="auto">
            <a:xfrm>
              <a:off x="0" y="422"/>
              <a:ext cx="3369" cy="4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s-MX"/>
            </a:p>
          </p:txBody>
        </p:sp>
        <p:sp>
          <p:nvSpPr>
            <p:cNvPr id="39943" name="Rectangle 7"/>
            <p:cNvSpPr>
              <a:spLocks noChangeArrowheads="1"/>
            </p:cNvSpPr>
            <p:nvPr/>
          </p:nvSpPr>
          <p:spPr bwMode="auto">
            <a:xfrm>
              <a:off x="0" y="422"/>
              <a:ext cx="1969" cy="24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s-MX"/>
            </a:p>
          </p:txBody>
        </p:sp>
      </p:grpSp>
      <p:sp>
        <p:nvSpPr>
          <p:cNvPr id="39945" name="Rectangle 9"/>
          <p:cNvSpPr>
            <a:spLocks noChangeArrowheads="1"/>
          </p:cNvSpPr>
          <p:nvPr/>
        </p:nvSpPr>
        <p:spPr bwMode="auto">
          <a:xfrm>
            <a:off x="755650" y="765175"/>
            <a:ext cx="3671888" cy="4103688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39946" name="Text Box 10"/>
          <p:cNvSpPr txBox="1">
            <a:spLocks noChangeArrowheads="1"/>
          </p:cNvSpPr>
          <p:nvPr/>
        </p:nvSpPr>
        <p:spPr bwMode="auto">
          <a:xfrm>
            <a:off x="827088" y="908050"/>
            <a:ext cx="3311525" cy="394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1800" b="1" dirty="0">
                <a:latin typeface="Arial" charset="0"/>
                <a:cs typeface="Times New Roman" pitchFamily="18" charset="0"/>
              </a:rPr>
              <a:t>FASE </a:t>
            </a:r>
            <a:r>
              <a:rPr lang="es-ES" sz="1800" b="1" dirty="0" smtClean="0">
                <a:latin typeface="Arial" charset="0"/>
                <a:cs typeface="Times New Roman" pitchFamily="18" charset="0"/>
              </a:rPr>
              <a:t>PREVENCIÓN</a:t>
            </a:r>
            <a:endParaRPr lang="es-ES" sz="1800" b="1" dirty="0">
              <a:latin typeface="Arial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  <a:buFont typeface="Wingdings" pitchFamily="2" charset="2"/>
              <a:buChar char="§"/>
            </a:pPr>
            <a:r>
              <a:rPr lang="es-ES" sz="1800" b="1" dirty="0">
                <a:latin typeface="Arial" charset="0"/>
                <a:cs typeface="Times New Roman" pitchFamily="18" charset="0"/>
              </a:rPr>
              <a:t>Conocer la rutas de evacuación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§"/>
            </a:pPr>
            <a:r>
              <a:rPr lang="es-ES" sz="1800" b="1" dirty="0">
                <a:latin typeface="Arial" charset="0"/>
                <a:cs typeface="Times New Roman" pitchFamily="18" charset="0"/>
              </a:rPr>
              <a:t>Capacitación de brigadistas.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§"/>
            </a:pPr>
            <a:r>
              <a:rPr lang="es-ES" sz="1800" b="1" dirty="0">
                <a:latin typeface="Arial" charset="0"/>
                <a:cs typeface="Times New Roman" pitchFamily="18" charset="0"/>
              </a:rPr>
              <a:t>Conocimiento de las áreas de riesgo.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§"/>
            </a:pPr>
            <a:r>
              <a:rPr lang="es-ES" sz="1800" b="1" dirty="0">
                <a:latin typeface="Arial" charset="0"/>
                <a:cs typeface="Times New Roman" pitchFamily="18" charset="0"/>
              </a:rPr>
              <a:t>Contar con el equipo indispensable.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§"/>
            </a:pPr>
            <a:r>
              <a:rPr lang="es-ES" sz="1800" b="1" dirty="0">
                <a:latin typeface="Arial" charset="0"/>
                <a:cs typeface="Times New Roman" pitchFamily="18" charset="0"/>
              </a:rPr>
              <a:t>Croquis de inmueble.</a:t>
            </a:r>
          </a:p>
          <a:p>
            <a:pPr algn="just">
              <a:spcBef>
                <a:spcPct val="50000"/>
              </a:spcBef>
              <a:buFont typeface="Wingdings" pitchFamily="2" charset="2"/>
              <a:buNone/>
            </a:pPr>
            <a:endParaRPr lang="es-ES" sz="1800" b="1" dirty="0">
              <a:latin typeface="Arial" charset="0"/>
            </a:endParaRPr>
          </a:p>
        </p:txBody>
      </p:sp>
      <p:sp>
        <p:nvSpPr>
          <p:cNvPr id="39947" name="Rectangle 11"/>
          <p:cNvSpPr>
            <a:spLocks noChangeArrowheads="1"/>
          </p:cNvSpPr>
          <p:nvPr/>
        </p:nvSpPr>
        <p:spPr bwMode="auto">
          <a:xfrm>
            <a:off x="4932363" y="765175"/>
            <a:ext cx="3600450" cy="4103688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39948" name="Text Box 12"/>
          <p:cNvSpPr txBox="1">
            <a:spLocks noChangeArrowheads="1"/>
          </p:cNvSpPr>
          <p:nvPr/>
        </p:nvSpPr>
        <p:spPr bwMode="auto">
          <a:xfrm>
            <a:off x="5076825" y="836613"/>
            <a:ext cx="3311525" cy="25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1800" b="1" dirty="0">
                <a:latin typeface="Arial" charset="0"/>
                <a:cs typeface="Times New Roman" pitchFamily="18" charset="0"/>
              </a:rPr>
              <a:t>FASE DE AUXILIO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v"/>
            </a:pPr>
            <a:r>
              <a:rPr lang="es-ES" sz="1800" b="1" dirty="0">
                <a:latin typeface="Arial" charset="0"/>
                <a:cs typeface="Times New Roman" pitchFamily="18" charset="0"/>
              </a:rPr>
              <a:t>Análisis de escenario.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v"/>
            </a:pPr>
            <a:r>
              <a:rPr lang="es-ES" sz="1800" b="1" dirty="0">
                <a:latin typeface="Arial" charset="0"/>
                <a:cs typeface="Times New Roman" pitchFamily="18" charset="0"/>
              </a:rPr>
              <a:t>Información de la emergencia.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v"/>
            </a:pPr>
            <a:r>
              <a:rPr lang="es-ES" sz="1800" b="1" dirty="0">
                <a:latin typeface="Arial" charset="0"/>
                <a:cs typeface="Times New Roman" pitchFamily="18" charset="0"/>
              </a:rPr>
              <a:t>Trabajo en equipo.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v"/>
            </a:pPr>
            <a:r>
              <a:rPr lang="es-ES" sz="1800" b="1" dirty="0">
                <a:latin typeface="Arial" charset="0"/>
                <a:cs typeface="Times New Roman" pitchFamily="18" charset="0"/>
              </a:rPr>
              <a:t>Coordinación con las demás brigadas.</a:t>
            </a:r>
            <a:endParaRPr lang="es-ES" sz="1800" b="1" dirty="0">
              <a:latin typeface="Arial" charset="0"/>
            </a:endParaRPr>
          </a:p>
        </p:txBody>
      </p:sp>
      <p:sp>
        <p:nvSpPr>
          <p:cNvPr id="39949" name="Rectangle 13"/>
          <p:cNvSpPr>
            <a:spLocks noChangeArrowheads="1"/>
          </p:cNvSpPr>
          <p:nvPr/>
        </p:nvSpPr>
        <p:spPr bwMode="auto">
          <a:xfrm>
            <a:off x="2554288" y="5084763"/>
            <a:ext cx="4897437" cy="1655762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39950" name="Text Box 14"/>
          <p:cNvSpPr txBox="1">
            <a:spLocks noChangeArrowheads="1"/>
          </p:cNvSpPr>
          <p:nvPr/>
        </p:nvSpPr>
        <p:spPr bwMode="auto">
          <a:xfrm>
            <a:off x="2627313" y="5160963"/>
            <a:ext cx="4824412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400" b="1" dirty="0">
                <a:latin typeface="Arial" charset="0"/>
                <a:cs typeface="Times New Roman" pitchFamily="18" charset="0"/>
              </a:rPr>
              <a:t>FASE DE RECUPERACIÒN</a:t>
            </a:r>
          </a:p>
          <a:p>
            <a:pPr algn="ctr">
              <a:spcBef>
                <a:spcPct val="50000"/>
              </a:spcBef>
              <a:buFont typeface="Wingdings" pitchFamily="2" charset="2"/>
              <a:buChar char="Ø"/>
            </a:pPr>
            <a:r>
              <a:rPr lang="es-ES" sz="1400" b="1" dirty="0">
                <a:latin typeface="Arial" charset="0"/>
                <a:cs typeface="Times New Roman" pitchFamily="18" charset="0"/>
              </a:rPr>
              <a:t>Evaluación de daños.</a:t>
            </a:r>
          </a:p>
          <a:p>
            <a:pPr algn="ctr">
              <a:spcBef>
                <a:spcPct val="50000"/>
              </a:spcBef>
              <a:buFont typeface="Wingdings" pitchFamily="2" charset="2"/>
              <a:buChar char="Ø"/>
            </a:pPr>
            <a:r>
              <a:rPr lang="es-ES" sz="1400" b="1" dirty="0">
                <a:latin typeface="Arial" charset="0"/>
                <a:cs typeface="Times New Roman" pitchFamily="18" charset="0"/>
              </a:rPr>
              <a:t>Salud y control de los brigadistas.</a:t>
            </a:r>
          </a:p>
          <a:p>
            <a:pPr algn="ctr">
              <a:spcBef>
                <a:spcPct val="50000"/>
              </a:spcBef>
              <a:buFont typeface="Wingdings" pitchFamily="2" charset="2"/>
              <a:buChar char="Ø"/>
            </a:pPr>
            <a:r>
              <a:rPr lang="es-ES" sz="1400" b="1" dirty="0">
                <a:latin typeface="Arial" charset="0"/>
                <a:cs typeface="Times New Roman" pitchFamily="18" charset="0"/>
              </a:rPr>
              <a:t>Retroalimentación</a:t>
            </a:r>
          </a:p>
          <a:p>
            <a:pPr algn="ctr">
              <a:spcBef>
                <a:spcPct val="50000"/>
              </a:spcBef>
              <a:buFont typeface="Wingdings" pitchFamily="2" charset="2"/>
              <a:buChar char="Ø"/>
            </a:pPr>
            <a:r>
              <a:rPr lang="es-ES" sz="1400" b="1" dirty="0">
                <a:latin typeface="Arial" charset="0"/>
                <a:cs typeface="Times New Roman" pitchFamily="18" charset="0"/>
              </a:rPr>
              <a:t>Informe final</a:t>
            </a:r>
            <a:endParaRPr lang="es-ES" sz="1400" b="1" dirty="0">
              <a:latin typeface="Arial" charset="0"/>
            </a:endParaRPr>
          </a:p>
        </p:txBody>
      </p:sp>
      <p:graphicFrame>
        <p:nvGraphicFramePr>
          <p:cNvPr id="39951" name="Object 15"/>
          <p:cNvGraphicFramePr>
            <a:graphicFrameLocks noChangeAspect="1"/>
          </p:cNvGraphicFramePr>
          <p:nvPr/>
        </p:nvGraphicFramePr>
        <p:xfrm>
          <a:off x="215900" y="4891088"/>
          <a:ext cx="2195513" cy="1993900"/>
        </p:xfrm>
        <a:graphic>
          <a:graphicData uri="http://schemas.openxmlformats.org/presentationml/2006/ole">
            <p:oleObj spid="_x0000_s34818" name="Imagen de mapa de bits" r:id="rId3" imgW="3209524" imgH="2505425" progId="PBrush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99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9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9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99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99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99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399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399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399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99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99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500"/>
                                        <p:tgtEl>
                                          <p:spTgt spid="399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500"/>
                                        <p:tgtEl>
                                          <p:spTgt spid="399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6" dur="2000"/>
                                        <p:tgtEl>
                                          <p:spTgt spid="399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1" dur="500"/>
                                        <p:tgtEl>
                                          <p:spTgt spid="399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4" dur="500"/>
                                        <p:tgtEl>
                                          <p:spTgt spid="399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9" dur="2000"/>
                                        <p:tgtEl>
                                          <p:spTgt spid="399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2" dur="2000"/>
                                        <p:tgtEl>
                                          <p:spTgt spid="399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39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Line 2"/>
          <p:cNvSpPr>
            <a:spLocks noChangeShapeType="1"/>
          </p:cNvSpPr>
          <p:nvPr/>
        </p:nvSpPr>
        <p:spPr bwMode="auto">
          <a:xfrm>
            <a:off x="0" y="692150"/>
            <a:ext cx="9144000" cy="0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MX"/>
          </a:p>
        </p:txBody>
      </p:sp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1692275" y="152400"/>
            <a:ext cx="58181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s-ES_tradnl" sz="2000" b="1" dirty="0">
                <a:latin typeface="Arial" charset="0"/>
              </a:rPr>
              <a:t>BRIGADA DE </a:t>
            </a:r>
            <a:r>
              <a:rPr lang="es-ES_tradnl" sz="2000" b="1" dirty="0" smtClean="0">
                <a:latin typeface="Arial" charset="0"/>
              </a:rPr>
              <a:t>APOYO PSICOSOCIAL</a:t>
            </a:r>
            <a:endParaRPr lang="es-ES_tradnl" sz="2000" b="1" dirty="0">
              <a:latin typeface="Arial" charset="0"/>
            </a:endParaRPr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949325" y="15097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s-MX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846388" y="1509713"/>
            <a:ext cx="5348287" cy="3840162"/>
            <a:chOff x="0" y="422"/>
            <a:chExt cx="3369" cy="2419"/>
          </a:xfrm>
        </p:grpSpPr>
        <p:sp>
          <p:nvSpPr>
            <p:cNvPr id="39942" name="Rectangle 6"/>
            <p:cNvSpPr>
              <a:spLocks noChangeArrowheads="1"/>
            </p:cNvSpPr>
            <p:nvPr/>
          </p:nvSpPr>
          <p:spPr bwMode="auto">
            <a:xfrm>
              <a:off x="0" y="422"/>
              <a:ext cx="3369" cy="4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s-MX"/>
            </a:p>
          </p:txBody>
        </p:sp>
        <p:sp>
          <p:nvSpPr>
            <p:cNvPr id="39943" name="Rectangle 7"/>
            <p:cNvSpPr>
              <a:spLocks noChangeArrowheads="1"/>
            </p:cNvSpPr>
            <p:nvPr/>
          </p:nvSpPr>
          <p:spPr bwMode="auto">
            <a:xfrm>
              <a:off x="0" y="422"/>
              <a:ext cx="1969" cy="24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s-MX"/>
            </a:p>
          </p:txBody>
        </p:sp>
      </p:grpSp>
      <p:sp>
        <p:nvSpPr>
          <p:cNvPr id="39949" name="Rectangle 13"/>
          <p:cNvSpPr>
            <a:spLocks noChangeArrowheads="1"/>
          </p:cNvSpPr>
          <p:nvPr/>
        </p:nvSpPr>
        <p:spPr bwMode="auto">
          <a:xfrm>
            <a:off x="2214546" y="1142984"/>
            <a:ext cx="4897437" cy="535785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39950" name="Text Box 14"/>
          <p:cNvSpPr txBox="1">
            <a:spLocks noChangeArrowheads="1"/>
          </p:cNvSpPr>
          <p:nvPr/>
        </p:nvSpPr>
        <p:spPr bwMode="auto">
          <a:xfrm>
            <a:off x="2214546" y="1928802"/>
            <a:ext cx="4824412" cy="72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2000" b="1" dirty="0">
                <a:latin typeface="Arial" charset="0"/>
                <a:cs typeface="Times New Roman" pitchFamily="18" charset="0"/>
              </a:rPr>
              <a:t>FASE DE RECUPERACIÒN</a:t>
            </a:r>
          </a:p>
          <a:p>
            <a:pPr algn="ctr">
              <a:spcBef>
                <a:spcPct val="50000"/>
              </a:spcBef>
            </a:pPr>
            <a:endParaRPr lang="es-ES" sz="1400" b="1" dirty="0">
              <a:latin typeface="Arial" charset="0"/>
              <a:cs typeface="Times New Roman" pitchFamily="18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3143240" y="2071678"/>
            <a:ext cx="324479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endParaRPr lang="es-MX" sz="1100" dirty="0" smtClean="0"/>
          </a:p>
          <a:p>
            <a:endParaRPr lang="es-MX" dirty="0" smtClean="0"/>
          </a:p>
          <a:p>
            <a:pPr algn="ctr"/>
            <a:r>
              <a:rPr lang="es-MX" b="1" dirty="0" smtClean="0"/>
              <a:t>OCHO ETAPAS:</a:t>
            </a:r>
          </a:p>
          <a:p>
            <a:pPr algn="ctr"/>
            <a:endParaRPr lang="es-MX" b="1" dirty="0" smtClean="0"/>
          </a:p>
          <a:p>
            <a:pPr>
              <a:buFont typeface="Wingdings" pitchFamily="2" charset="2"/>
              <a:buChar char="v"/>
            </a:pPr>
            <a:r>
              <a:rPr lang="es-ES_tradnl" sz="1100" dirty="0" smtClean="0"/>
              <a:t> CONTACTO</a:t>
            </a:r>
          </a:p>
          <a:p>
            <a:endParaRPr lang="es-ES_tradnl" sz="1100" dirty="0" smtClean="0"/>
          </a:p>
          <a:p>
            <a:pPr>
              <a:buFont typeface="Wingdings" pitchFamily="2" charset="2"/>
              <a:buChar char="v"/>
            </a:pPr>
            <a:r>
              <a:rPr lang="es-ES_tradnl" sz="1100" dirty="0" smtClean="0"/>
              <a:t>AMBIENTE</a:t>
            </a:r>
          </a:p>
          <a:p>
            <a:pPr>
              <a:buFont typeface="Wingdings" pitchFamily="2" charset="2"/>
              <a:buChar char="v"/>
            </a:pPr>
            <a:endParaRPr lang="es-ES_tradnl" sz="1100" dirty="0" smtClean="0"/>
          </a:p>
          <a:p>
            <a:pPr>
              <a:buFont typeface="Wingdings" pitchFamily="2" charset="2"/>
              <a:buChar char="v"/>
            </a:pPr>
            <a:r>
              <a:rPr lang="es-ES_tradnl" sz="1100" dirty="0" smtClean="0"/>
              <a:t>EVALUACION</a:t>
            </a:r>
          </a:p>
          <a:p>
            <a:pPr>
              <a:buFont typeface="Wingdings" pitchFamily="2" charset="2"/>
              <a:buChar char="v"/>
            </a:pPr>
            <a:endParaRPr lang="es-ES_tradnl" sz="1100" dirty="0" smtClean="0"/>
          </a:p>
          <a:p>
            <a:pPr>
              <a:buFont typeface="Wingdings" pitchFamily="2" charset="2"/>
              <a:buChar char="v"/>
            </a:pPr>
            <a:r>
              <a:rPr lang="es-ES_tradnl" sz="1100" dirty="0" smtClean="0"/>
              <a:t>RESTABLECIMIENTO EMOCIONAL</a:t>
            </a:r>
          </a:p>
          <a:p>
            <a:pPr>
              <a:buFont typeface="Wingdings" pitchFamily="2" charset="2"/>
              <a:buChar char="v"/>
            </a:pPr>
            <a:endParaRPr lang="es-ES_tradnl" sz="1100" dirty="0" smtClean="0"/>
          </a:p>
          <a:p>
            <a:pPr>
              <a:buFont typeface="Wingdings" pitchFamily="2" charset="2"/>
              <a:buChar char="v"/>
            </a:pPr>
            <a:r>
              <a:rPr lang="es-ES_tradnl" sz="1100" dirty="0" smtClean="0"/>
              <a:t>COMPRENSION DE CRISIS</a:t>
            </a:r>
          </a:p>
          <a:p>
            <a:pPr>
              <a:buFont typeface="Wingdings" pitchFamily="2" charset="2"/>
              <a:buChar char="v"/>
            </a:pPr>
            <a:endParaRPr lang="es-ES_tradnl" sz="1100" dirty="0" smtClean="0"/>
          </a:p>
          <a:p>
            <a:pPr>
              <a:buFont typeface="Wingdings" pitchFamily="2" charset="2"/>
              <a:buChar char="v"/>
            </a:pPr>
            <a:r>
              <a:rPr lang="es-ES_tradnl" sz="1100" dirty="0" smtClean="0"/>
              <a:t>ACTIVAR</a:t>
            </a:r>
          </a:p>
          <a:p>
            <a:pPr>
              <a:buFont typeface="Wingdings" pitchFamily="2" charset="2"/>
              <a:buChar char="v"/>
            </a:pPr>
            <a:endParaRPr lang="es-ES_tradnl" sz="1100" dirty="0" smtClean="0"/>
          </a:p>
          <a:p>
            <a:pPr>
              <a:buFont typeface="Wingdings" pitchFamily="2" charset="2"/>
              <a:buChar char="v"/>
            </a:pPr>
            <a:r>
              <a:rPr lang="es-ES_tradnl" sz="1100" dirty="0" smtClean="0"/>
              <a:t>RECUPERACION DE FUNCIONAMIENTO</a:t>
            </a:r>
          </a:p>
          <a:p>
            <a:pPr>
              <a:buFont typeface="Wingdings" pitchFamily="2" charset="2"/>
              <a:buChar char="v"/>
            </a:pPr>
            <a:endParaRPr lang="es-ES_tradnl" sz="1100" dirty="0" smtClean="0"/>
          </a:p>
          <a:p>
            <a:pPr>
              <a:buFont typeface="Wingdings" pitchFamily="2" charset="2"/>
              <a:buChar char="v"/>
            </a:pPr>
            <a:r>
              <a:rPr lang="es-ES_tradnl" sz="1100" dirty="0" smtClean="0"/>
              <a:t>SEGUIMIENTO</a:t>
            </a:r>
            <a:endParaRPr lang="es-MX" sz="1100" dirty="0" smtClean="0"/>
          </a:p>
          <a:p>
            <a:pPr>
              <a:buFont typeface="Wingdings" pitchFamily="2" charset="2"/>
              <a:buChar char="v"/>
            </a:pPr>
            <a:endParaRPr lang="es-MX" sz="1100" dirty="0" smtClean="0"/>
          </a:p>
          <a:p>
            <a:endParaRPr lang="es-MX" sz="11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99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Line 2"/>
          <p:cNvSpPr>
            <a:spLocks noChangeShapeType="1"/>
          </p:cNvSpPr>
          <p:nvPr/>
        </p:nvSpPr>
        <p:spPr bwMode="auto">
          <a:xfrm>
            <a:off x="0" y="914400"/>
            <a:ext cx="9144000" cy="0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MX"/>
          </a:p>
        </p:txBody>
      </p:sp>
      <p:sp>
        <p:nvSpPr>
          <p:cNvPr id="19504" name="Text Box 48"/>
          <p:cNvSpPr txBox="1">
            <a:spLocks noChangeArrowheads="1"/>
          </p:cNvSpPr>
          <p:nvPr/>
        </p:nvSpPr>
        <p:spPr bwMode="auto">
          <a:xfrm>
            <a:off x="1187624" y="152400"/>
            <a:ext cx="597666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pt-BR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La </a:t>
            </a:r>
            <a:r>
              <a:rPr lang="pt-BR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Respuesta</a:t>
            </a:r>
            <a:r>
              <a:rPr lang="pt-BR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a </a:t>
            </a:r>
            <a:r>
              <a:rPr lang="pt-BR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l</a:t>
            </a:r>
            <a:r>
              <a:rPr lang="pt-BR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os</a:t>
            </a:r>
            <a:r>
              <a:rPr lang="pt-BR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pt-BR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Accidentes</a:t>
            </a:r>
            <a:endParaRPr lang="es-ES_tradnl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19505" name="Rectangle 49"/>
          <p:cNvSpPr>
            <a:spLocks noChangeArrowheads="1"/>
          </p:cNvSpPr>
          <p:nvPr/>
        </p:nvSpPr>
        <p:spPr bwMode="auto">
          <a:xfrm>
            <a:off x="949325" y="15097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s-MX"/>
          </a:p>
        </p:txBody>
      </p:sp>
      <p:grpSp>
        <p:nvGrpSpPr>
          <p:cNvPr id="2" name="Group 50"/>
          <p:cNvGrpSpPr>
            <a:grpSpLocks/>
          </p:cNvGrpSpPr>
          <p:nvPr/>
        </p:nvGrpSpPr>
        <p:grpSpPr bwMode="auto">
          <a:xfrm>
            <a:off x="2846388" y="1509713"/>
            <a:ext cx="5348287" cy="3840162"/>
            <a:chOff x="0" y="422"/>
            <a:chExt cx="3369" cy="2419"/>
          </a:xfrm>
        </p:grpSpPr>
        <p:sp>
          <p:nvSpPr>
            <p:cNvPr id="19507" name="Rectangle 51"/>
            <p:cNvSpPr>
              <a:spLocks noChangeArrowheads="1"/>
            </p:cNvSpPr>
            <p:nvPr/>
          </p:nvSpPr>
          <p:spPr bwMode="auto">
            <a:xfrm>
              <a:off x="0" y="422"/>
              <a:ext cx="3369" cy="4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s-MX"/>
            </a:p>
          </p:txBody>
        </p:sp>
        <p:sp>
          <p:nvSpPr>
            <p:cNvPr id="19508" name="Rectangle 52"/>
            <p:cNvSpPr>
              <a:spLocks noChangeArrowheads="1"/>
            </p:cNvSpPr>
            <p:nvPr/>
          </p:nvSpPr>
          <p:spPr bwMode="auto">
            <a:xfrm>
              <a:off x="0" y="422"/>
              <a:ext cx="1969" cy="24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s-MX"/>
            </a:p>
          </p:txBody>
        </p:sp>
      </p:grpSp>
      <p:sp>
        <p:nvSpPr>
          <p:cNvPr id="19511" name="Freeform 55"/>
          <p:cNvSpPr>
            <a:spLocks/>
          </p:cNvSpPr>
          <p:nvPr/>
        </p:nvSpPr>
        <p:spPr bwMode="auto">
          <a:xfrm>
            <a:off x="2514600" y="1981200"/>
            <a:ext cx="2247900" cy="2247900"/>
          </a:xfrm>
          <a:custGeom>
            <a:avLst/>
            <a:gdLst/>
            <a:ahLst/>
            <a:cxnLst>
              <a:cxn ang="0">
                <a:pos x="781" y="3"/>
              </a:cxn>
              <a:cxn ang="0">
                <a:pos x="884" y="23"/>
              </a:cxn>
              <a:cxn ang="0">
                <a:pos x="982" y="55"/>
              </a:cxn>
              <a:cxn ang="0">
                <a:pos x="1074" y="101"/>
              </a:cxn>
              <a:cxn ang="0">
                <a:pos x="1157" y="161"/>
              </a:cxn>
              <a:cxn ang="0">
                <a:pos x="1232" y="232"/>
              </a:cxn>
              <a:cxn ang="0">
                <a:pos x="1295" y="312"/>
              </a:cxn>
              <a:cxn ang="0">
                <a:pos x="1345" y="401"/>
              </a:cxn>
              <a:cxn ang="0">
                <a:pos x="1383" y="497"/>
              </a:cxn>
              <a:cxn ang="0">
                <a:pos x="1408" y="600"/>
              </a:cxn>
              <a:cxn ang="0">
                <a:pos x="1416" y="708"/>
              </a:cxn>
              <a:cxn ang="0">
                <a:pos x="1408" y="815"/>
              </a:cxn>
              <a:cxn ang="0">
                <a:pos x="1383" y="917"/>
              </a:cxn>
              <a:cxn ang="0">
                <a:pos x="1345" y="1015"/>
              </a:cxn>
              <a:cxn ang="0">
                <a:pos x="1295" y="1103"/>
              </a:cxn>
              <a:cxn ang="0">
                <a:pos x="1232" y="1184"/>
              </a:cxn>
              <a:cxn ang="0">
                <a:pos x="1157" y="1253"/>
              </a:cxn>
              <a:cxn ang="0">
                <a:pos x="1074" y="1312"/>
              </a:cxn>
              <a:cxn ang="0">
                <a:pos x="982" y="1360"/>
              </a:cxn>
              <a:cxn ang="0">
                <a:pos x="884" y="1393"/>
              </a:cxn>
              <a:cxn ang="0">
                <a:pos x="781" y="1412"/>
              </a:cxn>
              <a:cxn ang="0">
                <a:pos x="671" y="1414"/>
              </a:cxn>
              <a:cxn ang="0">
                <a:pos x="566" y="1401"/>
              </a:cxn>
              <a:cxn ang="0">
                <a:pos x="464" y="1372"/>
              </a:cxn>
              <a:cxn ang="0">
                <a:pos x="370" y="1330"/>
              </a:cxn>
              <a:cxn ang="0">
                <a:pos x="284" y="1274"/>
              </a:cxn>
              <a:cxn ang="0">
                <a:pos x="207" y="1207"/>
              </a:cxn>
              <a:cxn ang="0">
                <a:pos x="140" y="1130"/>
              </a:cxn>
              <a:cxn ang="0">
                <a:pos x="86" y="1044"/>
              </a:cxn>
              <a:cxn ang="0">
                <a:pos x="42" y="950"/>
              </a:cxn>
              <a:cxn ang="0">
                <a:pos x="13" y="850"/>
              </a:cxn>
              <a:cxn ang="0">
                <a:pos x="0" y="744"/>
              </a:cxn>
              <a:cxn ang="0">
                <a:pos x="3" y="635"/>
              </a:cxn>
              <a:cxn ang="0">
                <a:pos x="23" y="531"/>
              </a:cxn>
              <a:cxn ang="0">
                <a:pos x="55" y="431"/>
              </a:cxn>
              <a:cxn ang="0">
                <a:pos x="101" y="341"/>
              </a:cxn>
              <a:cxn ang="0">
                <a:pos x="161" y="257"/>
              </a:cxn>
              <a:cxn ang="0">
                <a:pos x="232" y="184"/>
              </a:cxn>
              <a:cxn ang="0">
                <a:pos x="312" y="121"/>
              </a:cxn>
              <a:cxn ang="0">
                <a:pos x="401" y="69"/>
              </a:cxn>
              <a:cxn ang="0">
                <a:pos x="497" y="32"/>
              </a:cxn>
              <a:cxn ang="0">
                <a:pos x="600" y="7"/>
              </a:cxn>
              <a:cxn ang="0">
                <a:pos x="708" y="0"/>
              </a:cxn>
            </a:cxnLst>
            <a:rect l="0" t="0" r="r" b="b"/>
            <a:pathLst>
              <a:path w="1416" h="1416">
                <a:moveTo>
                  <a:pt x="708" y="0"/>
                </a:moveTo>
                <a:lnTo>
                  <a:pt x="744" y="0"/>
                </a:lnTo>
                <a:lnTo>
                  <a:pt x="781" y="3"/>
                </a:lnTo>
                <a:lnTo>
                  <a:pt x="815" y="7"/>
                </a:lnTo>
                <a:lnTo>
                  <a:pt x="850" y="13"/>
                </a:lnTo>
                <a:lnTo>
                  <a:pt x="884" y="23"/>
                </a:lnTo>
                <a:lnTo>
                  <a:pt x="917" y="32"/>
                </a:lnTo>
                <a:lnTo>
                  <a:pt x="952" y="42"/>
                </a:lnTo>
                <a:lnTo>
                  <a:pt x="982" y="55"/>
                </a:lnTo>
                <a:lnTo>
                  <a:pt x="1015" y="69"/>
                </a:lnTo>
                <a:lnTo>
                  <a:pt x="1044" y="86"/>
                </a:lnTo>
                <a:lnTo>
                  <a:pt x="1074" y="101"/>
                </a:lnTo>
                <a:lnTo>
                  <a:pt x="1103" y="121"/>
                </a:lnTo>
                <a:lnTo>
                  <a:pt x="1130" y="140"/>
                </a:lnTo>
                <a:lnTo>
                  <a:pt x="1157" y="161"/>
                </a:lnTo>
                <a:lnTo>
                  <a:pt x="1184" y="184"/>
                </a:lnTo>
                <a:lnTo>
                  <a:pt x="1209" y="207"/>
                </a:lnTo>
                <a:lnTo>
                  <a:pt x="1232" y="232"/>
                </a:lnTo>
                <a:lnTo>
                  <a:pt x="1253" y="257"/>
                </a:lnTo>
                <a:lnTo>
                  <a:pt x="1274" y="284"/>
                </a:lnTo>
                <a:lnTo>
                  <a:pt x="1295" y="312"/>
                </a:lnTo>
                <a:lnTo>
                  <a:pt x="1312" y="341"/>
                </a:lnTo>
                <a:lnTo>
                  <a:pt x="1330" y="370"/>
                </a:lnTo>
                <a:lnTo>
                  <a:pt x="1345" y="401"/>
                </a:lnTo>
                <a:lnTo>
                  <a:pt x="1360" y="431"/>
                </a:lnTo>
                <a:lnTo>
                  <a:pt x="1372" y="464"/>
                </a:lnTo>
                <a:lnTo>
                  <a:pt x="1383" y="497"/>
                </a:lnTo>
                <a:lnTo>
                  <a:pt x="1393" y="531"/>
                </a:lnTo>
                <a:lnTo>
                  <a:pt x="1401" y="566"/>
                </a:lnTo>
                <a:lnTo>
                  <a:pt x="1408" y="600"/>
                </a:lnTo>
                <a:lnTo>
                  <a:pt x="1412" y="635"/>
                </a:lnTo>
                <a:lnTo>
                  <a:pt x="1414" y="671"/>
                </a:lnTo>
                <a:lnTo>
                  <a:pt x="1416" y="708"/>
                </a:lnTo>
                <a:lnTo>
                  <a:pt x="1414" y="744"/>
                </a:lnTo>
                <a:lnTo>
                  <a:pt x="1412" y="779"/>
                </a:lnTo>
                <a:lnTo>
                  <a:pt x="1408" y="815"/>
                </a:lnTo>
                <a:lnTo>
                  <a:pt x="1401" y="850"/>
                </a:lnTo>
                <a:lnTo>
                  <a:pt x="1393" y="884"/>
                </a:lnTo>
                <a:lnTo>
                  <a:pt x="1383" y="917"/>
                </a:lnTo>
                <a:lnTo>
                  <a:pt x="1372" y="950"/>
                </a:lnTo>
                <a:lnTo>
                  <a:pt x="1360" y="982"/>
                </a:lnTo>
                <a:lnTo>
                  <a:pt x="1345" y="1015"/>
                </a:lnTo>
                <a:lnTo>
                  <a:pt x="1330" y="1044"/>
                </a:lnTo>
                <a:lnTo>
                  <a:pt x="1312" y="1074"/>
                </a:lnTo>
                <a:lnTo>
                  <a:pt x="1295" y="1103"/>
                </a:lnTo>
                <a:lnTo>
                  <a:pt x="1274" y="1130"/>
                </a:lnTo>
                <a:lnTo>
                  <a:pt x="1253" y="1157"/>
                </a:lnTo>
                <a:lnTo>
                  <a:pt x="1232" y="1184"/>
                </a:lnTo>
                <a:lnTo>
                  <a:pt x="1209" y="1207"/>
                </a:lnTo>
                <a:lnTo>
                  <a:pt x="1184" y="1232"/>
                </a:lnTo>
                <a:lnTo>
                  <a:pt x="1157" y="1253"/>
                </a:lnTo>
                <a:lnTo>
                  <a:pt x="1130" y="1274"/>
                </a:lnTo>
                <a:lnTo>
                  <a:pt x="1103" y="1295"/>
                </a:lnTo>
                <a:lnTo>
                  <a:pt x="1074" y="1312"/>
                </a:lnTo>
                <a:lnTo>
                  <a:pt x="1044" y="1330"/>
                </a:lnTo>
                <a:lnTo>
                  <a:pt x="1015" y="1345"/>
                </a:lnTo>
                <a:lnTo>
                  <a:pt x="982" y="1360"/>
                </a:lnTo>
                <a:lnTo>
                  <a:pt x="952" y="1372"/>
                </a:lnTo>
                <a:lnTo>
                  <a:pt x="917" y="1383"/>
                </a:lnTo>
                <a:lnTo>
                  <a:pt x="884" y="1393"/>
                </a:lnTo>
                <a:lnTo>
                  <a:pt x="850" y="1401"/>
                </a:lnTo>
                <a:lnTo>
                  <a:pt x="815" y="1406"/>
                </a:lnTo>
                <a:lnTo>
                  <a:pt x="781" y="1412"/>
                </a:lnTo>
                <a:lnTo>
                  <a:pt x="744" y="1414"/>
                </a:lnTo>
                <a:lnTo>
                  <a:pt x="708" y="1416"/>
                </a:lnTo>
                <a:lnTo>
                  <a:pt x="671" y="1414"/>
                </a:lnTo>
                <a:lnTo>
                  <a:pt x="635" y="1412"/>
                </a:lnTo>
                <a:lnTo>
                  <a:pt x="600" y="1406"/>
                </a:lnTo>
                <a:lnTo>
                  <a:pt x="566" y="1401"/>
                </a:lnTo>
                <a:lnTo>
                  <a:pt x="531" y="1393"/>
                </a:lnTo>
                <a:lnTo>
                  <a:pt x="497" y="1383"/>
                </a:lnTo>
                <a:lnTo>
                  <a:pt x="464" y="1372"/>
                </a:lnTo>
                <a:lnTo>
                  <a:pt x="433" y="1360"/>
                </a:lnTo>
                <a:lnTo>
                  <a:pt x="401" y="1345"/>
                </a:lnTo>
                <a:lnTo>
                  <a:pt x="370" y="1330"/>
                </a:lnTo>
                <a:lnTo>
                  <a:pt x="341" y="1312"/>
                </a:lnTo>
                <a:lnTo>
                  <a:pt x="312" y="1295"/>
                </a:lnTo>
                <a:lnTo>
                  <a:pt x="284" y="1274"/>
                </a:lnTo>
                <a:lnTo>
                  <a:pt x="257" y="1253"/>
                </a:lnTo>
                <a:lnTo>
                  <a:pt x="232" y="1232"/>
                </a:lnTo>
                <a:lnTo>
                  <a:pt x="207" y="1207"/>
                </a:lnTo>
                <a:lnTo>
                  <a:pt x="184" y="1184"/>
                </a:lnTo>
                <a:lnTo>
                  <a:pt x="161" y="1157"/>
                </a:lnTo>
                <a:lnTo>
                  <a:pt x="140" y="1130"/>
                </a:lnTo>
                <a:lnTo>
                  <a:pt x="121" y="1103"/>
                </a:lnTo>
                <a:lnTo>
                  <a:pt x="101" y="1074"/>
                </a:lnTo>
                <a:lnTo>
                  <a:pt x="86" y="1044"/>
                </a:lnTo>
                <a:lnTo>
                  <a:pt x="69" y="1015"/>
                </a:lnTo>
                <a:lnTo>
                  <a:pt x="55" y="982"/>
                </a:lnTo>
                <a:lnTo>
                  <a:pt x="42" y="950"/>
                </a:lnTo>
                <a:lnTo>
                  <a:pt x="32" y="917"/>
                </a:lnTo>
                <a:lnTo>
                  <a:pt x="23" y="884"/>
                </a:lnTo>
                <a:lnTo>
                  <a:pt x="13" y="850"/>
                </a:lnTo>
                <a:lnTo>
                  <a:pt x="7" y="815"/>
                </a:lnTo>
                <a:lnTo>
                  <a:pt x="3" y="779"/>
                </a:lnTo>
                <a:lnTo>
                  <a:pt x="0" y="744"/>
                </a:lnTo>
                <a:lnTo>
                  <a:pt x="0" y="708"/>
                </a:lnTo>
                <a:lnTo>
                  <a:pt x="0" y="671"/>
                </a:lnTo>
                <a:lnTo>
                  <a:pt x="3" y="635"/>
                </a:lnTo>
                <a:lnTo>
                  <a:pt x="7" y="600"/>
                </a:lnTo>
                <a:lnTo>
                  <a:pt x="13" y="566"/>
                </a:lnTo>
                <a:lnTo>
                  <a:pt x="23" y="531"/>
                </a:lnTo>
                <a:lnTo>
                  <a:pt x="32" y="497"/>
                </a:lnTo>
                <a:lnTo>
                  <a:pt x="42" y="464"/>
                </a:lnTo>
                <a:lnTo>
                  <a:pt x="55" y="431"/>
                </a:lnTo>
                <a:lnTo>
                  <a:pt x="69" y="401"/>
                </a:lnTo>
                <a:lnTo>
                  <a:pt x="86" y="370"/>
                </a:lnTo>
                <a:lnTo>
                  <a:pt x="101" y="341"/>
                </a:lnTo>
                <a:lnTo>
                  <a:pt x="121" y="312"/>
                </a:lnTo>
                <a:lnTo>
                  <a:pt x="140" y="284"/>
                </a:lnTo>
                <a:lnTo>
                  <a:pt x="161" y="257"/>
                </a:lnTo>
                <a:lnTo>
                  <a:pt x="184" y="232"/>
                </a:lnTo>
                <a:lnTo>
                  <a:pt x="207" y="207"/>
                </a:lnTo>
                <a:lnTo>
                  <a:pt x="232" y="184"/>
                </a:lnTo>
                <a:lnTo>
                  <a:pt x="257" y="161"/>
                </a:lnTo>
                <a:lnTo>
                  <a:pt x="284" y="140"/>
                </a:lnTo>
                <a:lnTo>
                  <a:pt x="312" y="121"/>
                </a:lnTo>
                <a:lnTo>
                  <a:pt x="341" y="101"/>
                </a:lnTo>
                <a:lnTo>
                  <a:pt x="370" y="86"/>
                </a:lnTo>
                <a:lnTo>
                  <a:pt x="401" y="69"/>
                </a:lnTo>
                <a:lnTo>
                  <a:pt x="433" y="55"/>
                </a:lnTo>
                <a:lnTo>
                  <a:pt x="464" y="42"/>
                </a:lnTo>
                <a:lnTo>
                  <a:pt x="497" y="32"/>
                </a:lnTo>
                <a:lnTo>
                  <a:pt x="531" y="23"/>
                </a:lnTo>
                <a:lnTo>
                  <a:pt x="566" y="13"/>
                </a:lnTo>
                <a:lnTo>
                  <a:pt x="600" y="7"/>
                </a:lnTo>
                <a:lnTo>
                  <a:pt x="635" y="3"/>
                </a:lnTo>
                <a:lnTo>
                  <a:pt x="671" y="0"/>
                </a:lnTo>
                <a:lnTo>
                  <a:pt x="708" y="0"/>
                </a:lnTo>
                <a:close/>
              </a:path>
            </a:pathLst>
          </a:cu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9512" name="Text Box 56"/>
          <p:cNvSpPr txBox="1">
            <a:spLocks noChangeArrowheads="1"/>
          </p:cNvSpPr>
          <p:nvPr/>
        </p:nvSpPr>
        <p:spPr bwMode="auto">
          <a:xfrm>
            <a:off x="2478088" y="2563813"/>
            <a:ext cx="1836737" cy="56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pt-BR" sz="1400" b="1">
                <a:solidFill>
                  <a:srgbClr val="FFFFFF"/>
                </a:solidFill>
                <a:latin typeface="Arial" charset="0"/>
              </a:rPr>
              <a:t>Brigadas de </a:t>
            </a:r>
          </a:p>
          <a:p>
            <a:pPr algn="ctr" eaLnBrk="0" hangingPunct="0">
              <a:spcBef>
                <a:spcPct val="20000"/>
              </a:spcBef>
            </a:pPr>
            <a:r>
              <a:rPr lang="pt-BR" sz="1400" b="1">
                <a:solidFill>
                  <a:srgbClr val="FFFFFF"/>
                </a:solidFill>
                <a:latin typeface="Arial" charset="0"/>
              </a:rPr>
              <a:t>búsqueda y rescate</a:t>
            </a:r>
            <a:endParaRPr lang="pt-BR" sz="1400" b="1">
              <a:latin typeface="Arial" charset="0"/>
            </a:endParaRPr>
          </a:p>
        </p:txBody>
      </p:sp>
      <p:sp>
        <p:nvSpPr>
          <p:cNvPr id="19513" name="Freeform 57"/>
          <p:cNvSpPr>
            <a:spLocks/>
          </p:cNvSpPr>
          <p:nvPr/>
        </p:nvSpPr>
        <p:spPr bwMode="auto">
          <a:xfrm>
            <a:off x="4191000" y="2438400"/>
            <a:ext cx="560388" cy="1465263"/>
          </a:xfrm>
          <a:custGeom>
            <a:avLst/>
            <a:gdLst/>
            <a:ahLst/>
            <a:cxnLst>
              <a:cxn ang="0">
                <a:pos x="190" y="0"/>
              </a:cxn>
              <a:cxn ang="0">
                <a:pos x="167" y="30"/>
              </a:cxn>
              <a:cxn ang="0">
                <a:pos x="146" y="61"/>
              </a:cxn>
              <a:cxn ang="0">
                <a:pos x="125" y="90"/>
              </a:cxn>
              <a:cxn ang="0">
                <a:pos x="106" y="121"/>
              </a:cxn>
              <a:cxn ang="0">
                <a:pos x="88" y="149"/>
              </a:cxn>
              <a:cxn ang="0">
                <a:pos x="73" y="180"/>
              </a:cxn>
              <a:cxn ang="0">
                <a:pos x="59" y="209"/>
              </a:cxn>
              <a:cxn ang="0">
                <a:pos x="48" y="240"/>
              </a:cxn>
              <a:cxn ang="0">
                <a:pos x="36" y="268"/>
              </a:cxn>
              <a:cxn ang="0">
                <a:pos x="27" y="299"/>
              </a:cxn>
              <a:cxn ang="0">
                <a:pos x="19" y="328"/>
              </a:cxn>
              <a:cxn ang="0">
                <a:pos x="11" y="357"/>
              </a:cxn>
              <a:cxn ang="0">
                <a:pos x="8" y="385"/>
              </a:cxn>
              <a:cxn ang="0">
                <a:pos x="4" y="414"/>
              </a:cxn>
              <a:cxn ang="0">
                <a:pos x="2" y="443"/>
              </a:cxn>
              <a:cxn ang="0">
                <a:pos x="0" y="472"/>
              </a:cxn>
              <a:cxn ang="0">
                <a:pos x="0" y="501"/>
              </a:cxn>
              <a:cxn ang="0">
                <a:pos x="2" y="529"/>
              </a:cxn>
              <a:cxn ang="0">
                <a:pos x="6" y="558"/>
              </a:cxn>
              <a:cxn ang="0">
                <a:pos x="11" y="587"/>
              </a:cxn>
              <a:cxn ang="0">
                <a:pos x="17" y="616"/>
              </a:cxn>
              <a:cxn ang="0">
                <a:pos x="23" y="645"/>
              </a:cxn>
              <a:cxn ang="0">
                <a:pos x="33" y="671"/>
              </a:cxn>
              <a:cxn ang="0">
                <a:pos x="42" y="700"/>
              </a:cxn>
              <a:cxn ang="0">
                <a:pos x="54" y="729"/>
              </a:cxn>
              <a:cxn ang="0">
                <a:pos x="65" y="756"/>
              </a:cxn>
              <a:cxn ang="0">
                <a:pos x="79" y="785"/>
              </a:cxn>
              <a:cxn ang="0">
                <a:pos x="94" y="812"/>
              </a:cxn>
              <a:cxn ang="0">
                <a:pos x="127" y="867"/>
              </a:cxn>
              <a:cxn ang="0">
                <a:pos x="165" y="923"/>
              </a:cxn>
              <a:cxn ang="0">
                <a:pos x="186" y="896"/>
              </a:cxn>
              <a:cxn ang="0">
                <a:pos x="205" y="871"/>
              </a:cxn>
              <a:cxn ang="0">
                <a:pos x="225" y="844"/>
              </a:cxn>
              <a:cxn ang="0">
                <a:pos x="244" y="817"/>
              </a:cxn>
              <a:cxn ang="0">
                <a:pos x="259" y="790"/>
              </a:cxn>
              <a:cxn ang="0">
                <a:pos x="274" y="764"/>
              </a:cxn>
              <a:cxn ang="0">
                <a:pos x="290" y="735"/>
              </a:cxn>
              <a:cxn ang="0">
                <a:pos x="301" y="706"/>
              </a:cxn>
              <a:cxn ang="0">
                <a:pos x="313" y="677"/>
              </a:cxn>
              <a:cxn ang="0">
                <a:pos x="322" y="646"/>
              </a:cxn>
              <a:cxn ang="0">
                <a:pos x="332" y="616"/>
              </a:cxn>
              <a:cxn ang="0">
                <a:pos x="338" y="585"/>
              </a:cxn>
              <a:cxn ang="0">
                <a:pos x="344" y="554"/>
              </a:cxn>
              <a:cxn ang="0">
                <a:pos x="349" y="522"/>
              </a:cxn>
              <a:cxn ang="0">
                <a:pos x="351" y="489"/>
              </a:cxn>
              <a:cxn ang="0">
                <a:pos x="353" y="456"/>
              </a:cxn>
              <a:cxn ang="0">
                <a:pos x="353" y="428"/>
              </a:cxn>
              <a:cxn ang="0">
                <a:pos x="353" y="399"/>
              </a:cxn>
              <a:cxn ang="0">
                <a:pos x="351" y="370"/>
              </a:cxn>
              <a:cxn ang="0">
                <a:pos x="347" y="341"/>
              </a:cxn>
              <a:cxn ang="0">
                <a:pos x="342" y="313"/>
              </a:cxn>
              <a:cxn ang="0">
                <a:pos x="336" y="286"/>
              </a:cxn>
              <a:cxn ang="0">
                <a:pos x="326" y="257"/>
              </a:cxn>
              <a:cxn ang="0">
                <a:pos x="317" y="228"/>
              </a:cxn>
              <a:cxn ang="0">
                <a:pos x="305" y="199"/>
              </a:cxn>
              <a:cxn ang="0">
                <a:pos x="294" y="171"/>
              </a:cxn>
              <a:cxn ang="0">
                <a:pos x="280" y="142"/>
              </a:cxn>
              <a:cxn ang="0">
                <a:pos x="265" y="113"/>
              </a:cxn>
              <a:cxn ang="0">
                <a:pos x="230" y="57"/>
              </a:cxn>
              <a:cxn ang="0">
                <a:pos x="190" y="0"/>
              </a:cxn>
            </a:cxnLst>
            <a:rect l="0" t="0" r="r" b="b"/>
            <a:pathLst>
              <a:path w="353" h="923">
                <a:moveTo>
                  <a:pt x="190" y="0"/>
                </a:moveTo>
                <a:lnTo>
                  <a:pt x="167" y="30"/>
                </a:lnTo>
                <a:lnTo>
                  <a:pt x="146" y="61"/>
                </a:lnTo>
                <a:lnTo>
                  <a:pt x="125" y="90"/>
                </a:lnTo>
                <a:lnTo>
                  <a:pt x="106" y="121"/>
                </a:lnTo>
                <a:lnTo>
                  <a:pt x="88" y="149"/>
                </a:lnTo>
                <a:lnTo>
                  <a:pt x="73" y="180"/>
                </a:lnTo>
                <a:lnTo>
                  <a:pt x="59" y="209"/>
                </a:lnTo>
                <a:lnTo>
                  <a:pt x="48" y="240"/>
                </a:lnTo>
                <a:lnTo>
                  <a:pt x="36" y="268"/>
                </a:lnTo>
                <a:lnTo>
                  <a:pt x="27" y="299"/>
                </a:lnTo>
                <a:lnTo>
                  <a:pt x="19" y="328"/>
                </a:lnTo>
                <a:lnTo>
                  <a:pt x="11" y="357"/>
                </a:lnTo>
                <a:lnTo>
                  <a:pt x="8" y="385"/>
                </a:lnTo>
                <a:lnTo>
                  <a:pt x="4" y="414"/>
                </a:lnTo>
                <a:lnTo>
                  <a:pt x="2" y="443"/>
                </a:lnTo>
                <a:lnTo>
                  <a:pt x="0" y="472"/>
                </a:lnTo>
                <a:lnTo>
                  <a:pt x="0" y="501"/>
                </a:lnTo>
                <a:lnTo>
                  <a:pt x="2" y="529"/>
                </a:lnTo>
                <a:lnTo>
                  <a:pt x="6" y="558"/>
                </a:lnTo>
                <a:lnTo>
                  <a:pt x="11" y="587"/>
                </a:lnTo>
                <a:lnTo>
                  <a:pt x="17" y="616"/>
                </a:lnTo>
                <a:lnTo>
                  <a:pt x="23" y="645"/>
                </a:lnTo>
                <a:lnTo>
                  <a:pt x="33" y="671"/>
                </a:lnTo>
                <a:lnTo>
                  <a:pt x="42" y="700"/>
                </a:lnTo>
                <a:lnTo>
                  <a:pt x="54" y="729"/>
                </a:lnTo>
                <a:lnTo>
                  <a:pt x="65" y="756"/>
                </a:lnTo>
                <a:lnTo>
                  <a:pt x="79" y="785"/>
                </a:lnTo>
                <a:lnTo>
                  <a:pt x="94" y="812"/>
                </a:lnTo>
                <a:lnTo>
                  <a:pt x="127" y="867"/>
                </a:lnTo>
                <a:lnTo>
                  <a:pt x="165" y="923"/>
                </a:lnTo>
                <a:lnTo>
                  <a:pt x="186" y="896"/>
                </a:lnTo>
                <a:lnTo>
                  <a:pt x="205" y="871"/>
                </a:lnTo>
                <a:lnTo>
                  <a:pt x="225" y="844"/>
                </a:lnTo>
                <a:lnTo>
                  <a:pt x="244" y="817"/>
                </a:lnTo>
                <a:lnTo>
                  <a:pt x="259" y="790"/>
                </a:lnTo>
                <a:lnTo>
                  <a:pt x="274" y="764"/>
                </a:lnTo>
                <a:lnTo>
                  <a:pt x="290" y="735"/>
                </a:lnTo>
                <a:lnTo>
                  <a:pt x="301" y="706"/>
                </a:lnTo>
                <a:lnTo>
                  <a:pt x="313" y="677"/>
                </a:lnTo>
                <a:lnTo>
                  <a:pt x="322" y="646"/>
                </a:lnTo>
                <a:lnTo>
                  <a:pt x="332" y="616"/>
                </a:lnTo>
                <a:lnTo>
                  <a:pt x="338" y="585"/>
                </a:lnTo>
                <a:lnTo>
                  <a:pt x="344" y="554"/>
                </a:lnTo>
                <a:lnTo>
                  <a:pt x="349" y="522"/>
                </a:lnTo>
                <a:lnTo>
                  <a:pt x="351" y="489"/>
                </a:lnTo>
                <a:lnTo>
                  <a:pt x="353" y="456"/>
                </a:lnTo>
                <a:lnTo>
                  <a:pt x="353" y="428"/>
                </a:lnTo>
                <a:lnTo>
                  <a:pt x="353" y="399"/>
                </a:lnTo>
                <a:lnTo>
                  <a:pt x="351" y="370"/>
                </a:lnTo>
                <a:lnTo>
                  <a:pt x="347" y="341"/>
                </a:lnTo>
                <a:lnTo>
                  <a:pt x="342" y="313"/>
                </a:lnTo>
                <a:lnTo>
                  <a:pt x="336" y="286"/>
                </a:lnTo>
                <a:lnTo>
                  <a:pt x="326" y="257"/>
                </a:lnTo>
                <a:lnTo>
                  <a:pt x="317" y="228"/>
                </a:lnTo>
                <a:lnTo>
                  <a:pt x="305" y="199"/>
                </a:lnTo>
                <a:lnTo>
                  <a:pt x="294" y="171"/>
                </a:lnTo>
                <a:lnTo>
                  <a:pt x="280" y="142"/>
                </a:lnTo>
                <a:lnTo>
                  <a:pt x="265" y="113"/>
                </a:lnTo>
                <a:lnTo>
                  <a:pt x="230" y="57"/>
                </a:lnTo>
                <a:lnTo>
                  <a:pt x="190" y="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9514" name="Freeform 58"/>
          <p:cNvSpPr>
            <a:spLocks/>
          </p:cNvSpPr>
          <p:nvPr/>
        </p:nvSpPr>
        <p:spPr bwMode="auto">
          <a:xfrm>
            <a:off x="4435475" y="2057400"/>
            <a:ext cx="1981200" cy="2233613"/>
          </a:xfrm>
          <a:custGeom>
            <a:avLst/>
            <a:gdLst/>
            <a:ahLst/>
            <a:cxnLst>
              <a:cxn ang="0">
                <a:pos x="63" y="186"/>
              </a:cxn>
              <a:cxn ang="0">
                <a:pos x="144" y="123"/>
              </a:cxn>
              <a:cxn ang="0">
                <a:pos x="226" y="73"/>
              </a:cxn>
              <a:cxn ang="0">
                <a:pos x="313" y="37"/>
              </a:cxn>
              <a:cxn ang="0">
                <a:pos x="399" y="14"/>
              </a:cxn>
              <a:cxn ang="0">
                <a:pos x="491" y="2"/>
              </a:cxn>
              <a:cxn ang="0">
                <a:pos x="583" y="2"/>
              </a:cxn>
              <a:cxn ang="0">
                <a:pos x="677" y="14"/>
              </a:cxn>
              <a:cxn ang="0">
                <a:pos x="758" y="33"/>
              </a:cxn>
              <a:cxn ang="0">
                <a:pos x="818" y="56"/>
              </a:cxn>
              <a:cxn ang="0">
                <a:pos x="873" y="81"/>
              </a:cxn>
              <a:cxn ang="0">
                <a:pos x="925" y="110"/>
              </a:cxn>
              <a:cxn ang="0">
                <a:pos x="973" y="140"/>
              </a:cxn>
              <a:cxn ang="0">
                <a:pos x="1015" y="175"/>
              </a:cxn>
              <a:cxn ang="0">
                <a:pos x="1056" y="211"/>
              </a:cxn>
              <a:cxn ang="0">
                <a:pos x="1090" y="252"/>
              </a:cxn>
              <a:cxn ang="0">
                <a:pos x="1123" y="294"/>
              </a:cxn>
              <a:cxn ang="0">
                <a:pos x="1150" y="338"/>
              </a:cxn>
              <a:cxn ang="0">
                <a:pos x="1184" y="411"/>
              </a:cxn>
              <a:cxn ang="0">
                <a:pos x="1221" y="516"/>
              </a:cxn>
              <a:cxn ang="0">
                <a:pos x="1242" y="632"/>
              </a:cxn>
              <a:cxn ang="0">
                <a:pos x="1248" y="743"/>
              </a:cxn>
              <a:cxn ang="0">
                <a:pos x="1236" y="839"/>
              </a:cxn>
              <a:cxn ang="0">
                <a:pos x="1213" y="929"/>
              </a:cxn>
              <a:cxn ang="0">
                <a:pos x="1178" y="1014"/>
              </a:cxn>
              <a:cxn ang="0">
                <a:pos x="1132" y="1092"/>
              </a:cxn>
              <a:cxn ang="0">
                <a:pos x="1073" y="1167"/>
              </a:cxn>
              <a:cxn ang="0">
                <a:pos x="1004" y="1236"/>
              </a:cxn>
              <a:cxn ang="0">
                <a:pos x="921" y="1299"/>
              </a:cxn>
              <a:cxn ang="0">
                <a:pos x="812" y="1353"/>
              </a:cxn>
              <a:cxn ang="0">
                <a:pos x="720" y="1382"/>
              </a:cxn>
              <a:cxn ang="0">
                <a:pos x="660" y="1395"/>
              </a:cxn>
              <a:cxn ang="0">
                <a:pos x="601" y="1403"/>
              </a:cxn>
              <a:cxn ang="0">
                <a:pos x="543" y="1407"/>
              </a:cxn>
              <a:cxn ang="0">
                <a:pos x="487" y="1405"/>
              </a:cxn>
              <a:cxn ang="0">
                <a:pos x="432" y="1397"/>
              </a:cxn>
              <a:cxn ang="0">
                <a:pos x="376" y="1388"/>
              </a:cxn>
              <a:cxn ang="0">
                <a:pos x="322" y="1370"/>
              </a:cxn>
              <a:cxn ang="0">
                <a:pos x="271" y="1351"/>
              </a:cxn>
              <a:cxn ang="0">
                <a:pos x="219" y="1324"/>
              </a:cxn>
              <a:cxn ang="0">
                <a:pos x="167" y="1296"/>
              </a:cxn>
              <a:cxn ang="0">
                <a:pos x="119" y="1261"/>
              </a:cxn>
              <a:cxn ang="0">
                <a:pos x="69" y="1221"/>
              </a:cxn>
              <a:cxn ang="0">
                <a:pos x="23" y="1177"/>
              </a:cxn>
              <a:cxn ang="0">
                <a:pos x="21" y="1123"/>
              </a:cxn>
              <a:cxn ang="0">
                <a:pos x="61" y="1065"/>
              </a:cxn>
              <a:cxn ang="0">
                <a:pos x="96" y="1008"/>
              </a:cxn>
              <a:cxn ang="0">
                <a:pos x="125" y="948"/>
              </a:cxn>
              <a:cxn ang="0">
                <a:pos x="150" y="891"/>
              </a:cxn>
              <a:cxn ang="0">
                <a:pos x="167" y="833"/>
              </a:cxn>
              <a:cxn ang="0">
                <a:pos x="180" y="776"/>
              </a:cxn>
              <a:cxn ang="0">
                <a:pos x="186" y="716"/>
              </a:cxn>
              <a:cxn ang="0">
                <a:pos x="188" y="658"/>
              </a:cxn>
              <a:cxn ang="0">
                <a:pos x="184" y="601"/>
              </a:cxn>
              <a:cxn ang="0">
                <a:pos x="175" y="543"/>
              </a:cxn>
              <a:cxn ang="0">
                <a:pos x="159" y="486"/>
              </a:cxn>
              <a:cxn ang="0">
                <a:pos x="138" y="426"/>
              </a:cxn>
              <a:cxn ang="0">
                <a:pos x="113" y="369"/>
              </a:cxn>
              <a:cxn ang="0">
                <a:pos x="81" y="311"/>
              </a:cxn>
              <a:cxn ang="0">
                <a:pos x="44" y="253"/>
              </a:cxn>
            </a:cxnLst>
            <a:rect l="0" t="0" r="r" b="b"/>
            <a:pathLst>
              <a:path w="1248" h="1407">
                <a:moveTo>
                  <a:pt x="23" y="225"/>
                </a:moveTo>
                <a:lnTo>
                  <a:pt x="63" y="186"/>
                </a:lnTo>
                <a:lnTo>
                  <a:pt x="102" y="154"/>
                </a:lnTo>
                <a:lnTo>
                  <a:pt x="144" y="123"/>
                </a:lnTo>
                <a:lnTo>
                  <a:pt x="184" y="96"/>
                </a:lnTo>
                <a:lnTo>
                  <a:pt x="226" y="73"/>
                </a:lnTo>
                <a:lnTo>
                  <a:pt x="269" y="54"/>
                </a:lnTo>
                <a:lnTo>
                  <a:pt x="313" y="37"/>
                </a:lnTo>
                <a:lnTo>
                  <a:pt x="355" y="23"/>
                </a:lnTo>
                <a:lnTo>
                  <a:pt x="399" y="14"/>
                </a:lnTo>
                <a:lnTo>
                  <a:pt x="445" y="6"/>
                </a:lnTo>
                <a:lnTo>
                  <a:pt x="491" y="2"/>
                </a:lnTo>
                <a:lnTo>
                  <a:pt x="537" y="0"/>
                </a:lnTo>
                <a:lnTo>
                  <a:pt x="583" y="2"/>
                </a:lnTo>
                <a:lnTo>
                  <a:pt x="630" y="6"/>
                </a:lnTo>
                <a:lnTo>
                  <a:pt x="677" y="14"/>
                </a:lnTo>
                <a:lnTo>
                  <a:pt x="725" y="23"/>
                </a:lnTo>
                <a:lnTo>
                  <a:pt x="758" y="33"/>
                </a:lnTo>
                <a:lnTo>
                  <a:pt x="789" y="44"/>
                </a:lnTo>
                <a:lnTo>
                  <a:pt x="818" y="56"/>
                </a:lnTo>
                <a:lnTo>
                  <a:pt x="846" y="67"/>
                </a:lnTo>
                <a:lnTo>
                  <a:pt x="873" y="81"/>
                </a:lnTo>
                <a:lnTo>
                  <a:pt x="900" y="94"/>
                </a:lnTo>
                <a:lnTo>
                  <a:pt x="925" y="110"/>
                </a:lnTo>
                <a:lnTo>
                  <a:pt x="950" y="125"/>
                </a:lnTo>
                <a:lnTo>
                  <a:pt x="973" y="140"/>
                </a:lnTo>
                <a:lnTo>
                  <a:pt x="994" y="158"/>
                </a:lnTo>
                <a:lnTo>
                  <a:pt x="1015" y="175"/>
                </a:lnTo>
                <a:lnTo>
                  <a:pt x="1036" y="192"/>
                </a:lnTo>
                <a:lnTo>
                  <a:pt x="1056" y="211"/>
                </a:lnTo>
                <a:lnTo>
                  <a:pt x="1073" y="230"/>
                </a:lnTo>
                <a:lnTo>
                  <a:pt x="1090" y="252"/>
                </a:lnTo>
                <a:lnTo>
                  <a:pt x="1107" y="273"/>
                </a:lnTo>
                <a:lnTo>
                  <a:pt x="1123" y="294"/>
                </a:lnTo>
                <a:lnTo>
                  <a:pt x="1136" y="315"/>
                </a:lnTo>
                <a:lnTo>
                  <a:pt x="1150" y="338"/>
                </a:lnTo>
                <a:lnTo>
                  <a:pt x="1163" y="363"/>
                </a:lnTo>
                <a:lnTo>
                  <a:pt x="1184" y="411"/>
                </a:lnTo>
                <a:lnTo>
                  <a:pt x="1203" y="463"/>
                </a:lnTo>
                <a:lnTo>
                  <a:pt x="1221" y="516"/>
                </a:lnTo>
                <a:lnTo>
                  <a:pt x="1232" y="574"/>
                </a:lnTo>
                <a:lnTo>
                  <a:pt x="1242" y="632"/>
                </a:lnTo>
                <a:lnTo>
                  <a:pt x="1248" y="693"/>
                </a:lnTo>
                <a:lnTo>
                  <a:pt x="1248" y="743"/>
                </a:lnTo>
                <a:lnTo>
                  <a:pt x="1244" y="791"/>
                </a:lnTo>
                <a:lnTo>
                  <a:pt x="1236" y="839"/>
                </a:lnTo>
                <a:lnTo>
                  <a:pt x="1226" y="885"/>
                </a:lnTo>
                <a:lnTo>
                  <a:pt x="1213" y="929"/>
                </a:lnTo>
                <a:lnTo>
                  <a:pt x="1198" y="971"/>
                </a:lnTo>
                <a:lnTo>
                  <a:pt x="1178" y="1014"/>
                </a:lnTo>
                <a:lnTo>
                  <a:pt x="1157" y="1054"/>
                </a:lnTo>
                <a:lnTo>
                  <a:pt x="1132" y="1092"/>
                </a:lnTo>
                <a:lnTo>
                  <a:pt x="1104" y="1131"/>
                </a:lnTo>
                <a:lnTo>
                  <a:pt x="1073" y="1167"/>
                </a:lnTo>
                <a:lnTo>
                  <a:pt x="1040" y="1202"/>
                </a:lnTo>
                <a:lnTo>
                  <a:pt x="1004" y="1236"/>
                </a:lnTo>
                <a:lnTo>
                  <a:pt x="963" y="1269"/>
                </a:lnTo>
                <a:lnTo>
                  <a:pt x="921" y="1299"/>
                </a:lnTo>
                <a:lnTo>
                  <a:pt x="875" y="1328"/>
                </a:lnTo>
                <a:lnTo>
                  <a:pt x="812" y="1353"/>
                </a:lnTo>
                <a:lnTo>
                  <a:pt x="750" y="1374"/>
                </a:lnTo>
                <a:lnTo>
                  <a:pt x="720" y="1382"/>
                </a:lnTo>
                <a:lnTo>
                  <a:pt x="691" y="1390"/>
                </a:lnTo>
                <a:lnTo>
                  <a:pt x="660" y="1395"/>
                </a:lnTo>
                <a:lnTo>
                  <a:pt x="631" y="1399"/>
                </a:lnTo>
                <a:lnTo>
                  <a:pt x="601" y="1403"/>
                </a:lnTo>
                <a:lnTo>
                  <a:pt x="572" y="1405"/>
                </a:lnTo>
                <a:lnTo>
                  <a:pt x="543" y="1407"/>
                </a:lnTo>
                <a:lnTo>
                  <a:pt x="514" y="1405"/>
                </a:lnTo>
                <a:lnTo>
                  <a:pt x="487" y="1405"/>
                </a:lnTo>
                <a:lnTo>
                  <a:pt x="459" y="1401"/>
                </a:lnTo>
                <a:lnTo>
                  <a:pt x="432" y="1397"/>
                </a:lnTo>
                <a:lnTo>
                  <a:pt x="403" y="1394"/>
                </a:lnTo>
                <a:lnTo>
                  <a:pt x="376" y="1388"/>
                </a:lnTo>
                <a:lnTo>
                  <a:pt x="349" y="1380"/>
                </a:lnTo>
                <a:lnTo>
                  <a:pt x="322" y="1370"/>
                </a:lnTo>
                <a:lnTo>
                  <a:pt x="296" y="1361"/>
                </a:lnTo>
                <a:lnTo>
                  <a:pt x="271" y="1351"/>
                </a:lnTo>
                <a:lnTo>
                  <a:pt x="244" y="1338"/>
                </a:lnTo>
                <a:lnTo>
                  <a:pt x="219" y="1324"/>
                </a:lnTo>
                <a:lnTo>
                  <a:pt x="194" y="1311"/>
                </a:lnTo>
                <a:lnTo>
                  <a:pt x="167" y="1296"/>
                </a:lnTo>
                <a:lnTo>
                  <a:pt x="144" y="1278"/>
                </a:lnTo>
                <a:lnTo>
                  <a:pt x="119" y="1261"/>
                </a:lnTo>
                <a:lnTo>
                  <a:pt x="94" y="1240"/>
                </a:lnTo>
                <a:lnTo>
                  <a:pt x="69" y="1221"/>
                </a:lnTo>
                <a:lnTo>
                  <a:pt x="46" y="1200"/>
                </a:lnTo>
                <a:lnTo>
                  <a:pt x="23" y="1177"/>
                </a:lnTo>
                <a:lnTo>
                  <a:pt x="0" y="1152"/>
                </a:lnTo>
                <a:lnTo>
                  <a:pt x="21" y="1123"/>
                </a:lnTo>
                <a:lnTo>
                  <a:pt x="42" y="1094"/>
                </a:lnTo>
                <a:lnTo>
                  <a:pt x="61" y="1065"/>
                </a:lnTo>
                <a:lnTo>
                  <a:pt x="81" y="1037"/>
                </a:lnTo>
                <a:lnTo>
                  <a:pt x="96" y="1008"/>
                </a:lnTo>
                <a:lnTo>
                  <a:pt x="111" y="977"/>
                </a:lnTo>
                <a:lnTo>
                  <a:pt x="125" y="948"/>
                </a:lnTo>
                <a:lnTo>
                  <a:pt x="138" y="919"/>
                </a:lnTo>
                <a:lnTo>
                  <a:pt x="150" y="891"/>
                </a:lnTo>
                <a:lnTo>
                  <a:pt x="159" y="862"/>
                </a:lnTo>
                <a:lnTo>
                  <a:pt x="167" y="833"/>
                </a:lnTo>
                <a:lnTo>
                  <a:pt x="175" y="804"/>
                </a:lnTo>
                <a:lnTo>
                  <a:pt x="180" y="776"/>
                </a:lnTo>
                <a:lnTo>
                  <a:pt x="184" y="747"/>
                </a:lnTo>
                <a:lnTo>
                  <a:pt x="186" y="716"/>
                </a:lnTo>
                <a:lnTo>
                  <a:pt x="188" y="687"/>
                </a:lnTo>
                <a:lnTo>
                  <a:pt x="188" y="658"/>
                </a:lnTo>
                <a:lnTo>
                  <a:pt x="186" y="630"/>
                </a:lnTo>
                <a:lnTo>
                  <a:pt x="184" y="601"/>
                </a:lnTo>
                <a:lnTo>
                  <a:pt x="180" y="572"/>
                </a:lnTo>
                <a:lnTo>
                  <a:pt x="175" y="543"/>
                </a:lnTo>
                <a:lnTo>
                  <a:pt x="167" y="515"/>
                </a:lnTo>
                <a:lnTo>
                  <a:pt x="159" y="486"/>
                </a:lnTo>
                <a:lnTo>
                  <a:pt x="150" y="457"/>
                </a:lnTo>
                <a:lnTo>
                  <a:pt x="138" y="426"/>
                </a:lnTo>
                <a:lnTo>
                  <a:pt x="127" y="397"/>
                </a:lnTo>
                <a:lnTo>
                  <a:pt x="113" y="369"/>
                </a:lnTo>
                <a:lnTo>
                  <a:pt x="98" y="340"/>
                </a:lnTo>
                <a:lnTo>
                  <a:pt x="81" y="311"/>
                </a:lnTo>
                <a:lnTo>
                  <a:pt x="63" y="282"/>
                </a:lnTo>
                <a:lnTo>
                  <a:pt x="44" y="253"/>
                </a:lnTo>
                <a:lnTo>
                  <a:pt x="23" y="225"/>
                </a:lnTo>
                <a:close/>
              </a:path>
            </a:pathLst>
          </a:cu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9515" name="Text Box 59"/>
          <p:cNvSpPr txBox="1">
            <a:spLocks noChangeArrowheads="1"/>
          </p:cNvSpPr>
          <p:nvPr/>
        </p:nvSpPr>
        <p:spPr bwMode="auto">
          <a:xfrm>
            <a:off x="4946113" y="2560503"/>
            <a:ext cx="1297150" cy="824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pt-BR" sz="1400" b="1" dirty="0">
                <a:solidFill>
                  <a:srgbClr val="FFFFFF"/>
                </a:solidFill>
                <a:latin typeface="Arial" charset="0"/>
              </a:rPr>
              <a:t>Brigada de </a:t>
            </a:r>
            <a:endParaRPr lang="pt-BR" sz="1400" b="1" dirty="0" smtClean="0">
              <a:solidFill>
                <a:srgbClr val="FFFFFF"/>
              </a:solidFill>
              <a:latin typeface="Arial" charset="0"/>
            </a:endParaRPr>
          </a:p>
          <a:p>
            <a:pPr eaLnBrk="0" hangingPunct="0">
              <a:spcBef>
                <a:spcPct val="20000"/>
              </a:spcBef>
            </a:pPr>
            <a:r>
              <a:rPr lang="pt-BR" sz="1400" b="1" dirty="0" smtClean="0">
                <a:solidFill>
                  <a:srgbClr val="FFFFFF"/>
                </a:solidFill>
                <a:latin typeface="Arial" charset="0"/>
              </a:rPr>
              <a:t>Combate de </a:t>
            </a:r>
            <a:endParaRPr lang="pt-BR" sz="1400" b="1" dirty="0">
              <a:solidFill>
                <a:srgbClr val="FFFFFF"/>
              </a:solidFill>
              <a:latin typeface="Arial" charset="0"/>
            </a:endParaRPr>
          </a:p>
          <a:p>
            <a:pPr eaLnBrk="0" hangingPunct="0">
              <a:spcBef>
                <a:spcPct val="20000"/>
              </a:spcBef>
            </a:pPr>
            <a:r>
              <a:rPr lang="pt-BR" sz="1400" b="1" dirty="0" err="1" smtClean="0">
                <a:solidFill>
                  <a:srgbClr val="FFFFFF"/>
                </a:solidFill>
                <a:latin typeface="Arial" charset="0"/>
              </a:rPr>
              <a:t>incendios</a:t>
            </a:r>
            <a:r>
              <a:rPr lang="pt-BR" sz="1400" b="1" dirty="0" smtClean="0">
                <a:solidFill>
                  <a:srgbClr val="FFFFFF"/>
                </a:solidFill>
                <a:latin typeface="Arial" charset="0"/>
              </a:rPr>
              <a:t> </a:t>
            </a:r>
            <a:endParaRPr lang="pt-BR" sz="1800" b="1" dirty="0">
              <a:latin typeface="Arial" charset="0"/>
            </a:endParaRPr>
          </a:p>
        </p:txBody>
      </p:sp>
      <p:grpSp>
        <p:nvGrpSpPr>
          <p:cNvPr id="3" name="Group 61"/>
          <p:cNvGrpSpPr>
            <a:grpSpLocks/>
          </p:cNvGrpSpPr>
          <p:nvPr/>
        </p:nvGrpSpPr>
        <p:grpSpPr bwMode="auto">
          <a:xfrm>
            <a:off x="3276600" y="3352800"/>
            <a:ext cx="2247900" cy="2251075"/>
            <a:chOff x="2139" y="2246"/>
            <a:chExt cx="1416" cy="1418"/>
          </a:xfrm>
        </p:grpSpPr>
        <p:sp>
          <p:nvSpPr>
            <p:cNvPr id="19518" name="Freeform 62"/>
            <p:cNvSpPr>
              <a:spLocks/>
            </p:cNvSpPr>
            <p:nvPr/>
          </p:nvSpPr>
          <p:spPr bwMode="auto">
            <a:xfrm>
              <a:off x="2139" y="2248"/>
              <a:ext cx="1416" cy="1416"/>
            </a:xfrm>
            <a:custGeom>
              <a:avLst/>
              <a:gdLst/>
              <a:ahLst/>
              <a:cxnLst>
                <a:cxn ang="0">
                  <a:pos x="781" y="4"/>
                </a:cxn>
                <a:cxn ang="0">
                  <a:pos x="885" y="23"/>
                </a:cxn>
                <a:cxn ang="0">
                  <a:pos x="984" y="56"/>
                </a:cxn>
                <a:cxn ang="0">
                  <a:pos x="1075" y="104"/>
                </a:cxn>
                <a:cxn ang="0">
                  <a:pos x="1159" y="163"/>
                </a:cxn>
                <a:cxn ang="0">
                  <a:pos x="1232" y="232"/>
                </a:cxn>
                <a:cxn ang="0">
                  <a:pos x="1295" y="313"/>
                </a:cxn>
                <a:cxn ang="0">
                  <a:pos x="1347" y="401"/>
                </a:cxn>
                <a:cxn ang="0">
                  <a:pos x="1386" y="499"/>
                </a:cxn>
                <a:cxn ang="0">
                  <a:pos x="1409" y="601"/>
                </a:cxn>
                <a:cxn ang="0">
                  <a:pos x="1416" y="708"/>
                </a:cxn>
                <a:cxn ang="0">
                  <a:pos x="1409" y="816"/>
                </a:cxn>
                <a:cxn ang="0">
                  <a:pos x="1386" y="919"/>
                </a:cxn>
                <a:cxn ang="0">
                  <a:pos x="1347" y="1015"/>
                </a:cxn>
                <a:cxn ang="0">
                  <a:pos x="1295" y="1104"/>
                </a:cxn>
                <a:cxn ang="0">
                  <a:pos x="1232" y="1184"/>
                </a:cxn>
                <a:cxn ang="0">
                  <a:pos x="1159" y="1255"/>
                </a:cxn>
                <a:cxn ang="0">
                  <a:pos x="1075" y="1315"/>
                </a:cxn>
                <a:cxn ang="0">
                  <a:pos x="984" y="1361"/>
                </a:cxn>
                <a:cxn ang="0">
                  <a:pos x="885" y="1393"/>
                </a:cxn>
                <a:cxn ang="0">
                  <a:pos x="781" y="1413"/>
                </a:cxn>
                <a:cxn ang="0">
                  <a:pos x="672" y="1416"/>
                </a:cxn>
                <a:cxn ang="0">
                  <a:pos x="566" y="1403"/>
                </a:cxn>
                <a:cxn ang="0">
                  <a:pos x="466" y="1374"/>
                </a:cxn>
                <a:cxn ang="0">
                  <a:pos x="372" y="1330"/>
                </a:cxn>
                <a:cxn ang="0">
                  <a:pos x="286" y="1276"/>
                </a:cxn>
                <a:cxn ang="0">
                  <a:pos x="209" y="1209"/>
                </a:cxn>
                <a:cxn ang="0">
                  <a:pos x="142" y="1132"/>
                </a:cxn>
                <a:cxn ang="0">
                  <a:pos x="86" y="1046"/>
                </a:cxn>
                <a:cxn ang="0">
                  <a:pos x="44" y="952"/>
                </a:cxn>
                <a:cxn ang="0">
                  <a:pos x="15" y="850"/>
                </a:cxn>
                <a:cxn ang="0">
                  <a:pos x="2" y="745"/>
                </a:cxn>
                <a:cxn ang="0">
                  <a:pos x="4" y="637"/>
                </a:cxn>
                <a:cxn ang="0">
                  <a:pos x="23" y="532"/>
                </a:cxn>
                <a:cxn ang="0">
                  <a:pos x="55" y="434"/>
                </a:cxn>
                <a:cxn ang="0">
                  <a:pos x="103" y="342"/>
                </a:cxn>
                <a:cxn ang="0">
                  <a:pos x="163" y="259"/>
                </a:cxn>
                <a:cxn ang="0">
                  <a:pos x="234" y="184"/>
                </a:cxn>
                <a:cxn ang="0">
                  <a:pos x="313" y="121"/>
                </a:cxn>
                <a:cxn ang="0">
                  <a:pos x="403" y="71"/>
                </a:cxn>
                <a:cxn ang="0">
                  <a:pos x="499" y="33"/>
                </a:cxn>
                <a:cxn ang="0">
                  <a:pos x="601" y="10"/>
                </a:cxn>
                <a:cxn ang="0">
                  <a:pos x="708" y="0"/>
                </a:cxn>
              </a:cxnLst>
              <a:rect l="0" t="0" r="r" b="b"/>
              <a:pathLst>
                <a:path w="1416" h="1416">
                  <a:moveTo>
                    <a:pt x="708" y="0"/>
                  </a:moveTo>
                  <a:lnTo>
                    <a:pt x="744" y="2"/>
                  </a:lnTo>
                  <a:lnTo>
                    <a:pt x="781" y="4"/>
                  </a:lnTo>
                  <a:lnTo>
                    <a:pt x="815" y="10"/>
                  </a:lnTo>
                  <a:lnTo>
                    <a:pt x="852" y="15"/>
                  </a:lnTo>
                  <a:lnTo>
                    <a:pt x="885" y="23"/>
                  </a:lnTo>
                  <a:lnTo>
                    <a:pt x="919" y="33"/>
                  </a:lnTo>
                  <a:lnTo>
                    <a:pt x="952" y="44"/>
                  </a:lnTo>
                  <a:lnTo>
                    <a:pt x="984" y="56"/>
                  </a:lnTo>
                  <a:lnTo>
                    <a:pt x="1015" y="71"/>
                  </a:lnTo>
                  <a:lnTo>
                    <a:pt x="1046" y="86"/>
                  </a:lnTo>
                  <a:lnTo>
                    <a:pt x="1075" y="104"/>
                  </a:lnTo>
                  <a:lnTo>
                    <a:pt x="1103" y="121"/>
                  </a:lnTo>
                  <a:lnTo>
                    <a:pt x="1132" y="142"/>
                  </a:lnTo>
                  <a:lnTo>
                    <a:pt x="1159" y="163"/>
                  </a:lnTo>
                  <a:lnTo>
                    <a:pt x="1184" y="184"/>
                  </a:lnTo>
                  <a:lnTo>
                    <a:pt x="1209" y="209"/>
                  </a:lnTo>
                  <a:lnTo>
                    <a:pt x="1232" y="232"/>
                  </a:lnTo>
                  <a:lnTo>
                    <a:pt x="1255" y="259"/>
                  </a:lnTo>
                  <a:lnTo>
                    <a:pt x="1276" y="286"/>
                  </a:lnTo>
                  <a:lnTo>
                    <a:pt x="1295" y="313"/>
                  </a:lnTo>
                  <a:lnTo>
                    <a:pt x="1315" y="342"/>
                  </a:lnTo>
                  <a:lnTo>
                    <a:pt x="1332" y="372"/>
                  </a:lnTo>
                  <a:lnTo>
                    <a:pt x="1347" y="401"/>
                  </a:lnTo>
                  <a:lnTo>
                    <a:pt x="1361" y="434"/>
                  </a:lnTo>
                  <a:lnTo>
                    <a:pt x="1374" y="466"/>
                  </a:lnTo>
                  <a:lnTo>
                    <a:pt x="1386" y="499"/>
                  </a:lnTo>
                  <a:lnTo>
                    <a:pt x="1395" y="532"/>
                  </a:lnTo>
                  <a:lnTo>
                    <a:pt x="1403" y="566"/>
                  </a:lnTo>
                  <a:lnTo>
                    <a:pt x="1409" y="601"/>
                  </a:lnTo>
                  <a:lnTo>
                    <a:pt x="1412" y="637"/>
                  </a:lnTo>
                  <a:lnTo>
                    <a:pt x="1416" y="672"/>
                  </a:lnTo>
                  <a:lnTo>
                    <a:pt x="1416" y="708"/>
                  </a:lnTo>
                  <a:lnTo>
                    <a:pt x="1416" y="745"/>
                  </a:lnTo>
                  <a:lnTo>
                    <a:pt x="1412" y="781"/>
                  </a:lnTo>
                  <a:lnTo>
                    <a:pt x="1409" y="816"/>
                  </a:lnTo>
                  <a:lnTo>
                    <a:pt x="1403" y="850"/>
                  </a:lnTo>
                  <a:lnTo>
                    <a:pt x="1395" y="885"/>
                  </a:lnTo>
                  <a:lnTo>
                    <a:pt x="1386" y="919"/>
                  </a:lnTo>
                  <a:lnTo>
                    <a:pt x="1374" y="952"/>
                  </a:lnTo>
                  <a:lnTo>
                    <a:pt x="1361" y="985"/>
                  </a:lnTo>
                  <a:lnTo>
                    <a:pt x="1347" y="1015"/>
                  </a:lnTo>
                  <a:lnTo>
                    <a:pt x="1332" y="1046"/>
                  </a:lnTo>
                  <a:lnTo>
                    <a:pt x="1315" y="1075"/>
                  </a:lnTo>
                  <a:lnTo>
                    <a:pt x="1295" y="1104"/>
                  </a:lnTo>
                  <a:lnTo>
                    <a:pt x="1276" y="1132"/>
                  </a:lnTo>
                  <a:lnTo>
                    <a:pt x="1255" y="1159"/>
                  </a:lnTo>
                  <a:lnTo>
                    <a:pt x="1232" y="1184"/>
                  </a:lnTo>
                  <a:lnTo>
                    <a:pt x="1209" y="1209"/>
                  </a:lnTo>
                  <a:lnTo>
                    <a:pt x="1184" y="1232"/>
                  </a:lnTo>
                  <a:lnTo>
                    <a:pt x="1159" y="1255"/>
                  </a:lnTo>
                  <a:lnTo>
                    <a:pt x="1132" y="1276"/>
                  </a:lnTo>
                  <a:lnTo>
                    <a:pt x="1103" y="1295"/>
                  </a:lnTo>
                  <a:lnTo>
                    <a:pt x="1075" y="1315"/>
                  </a:lnTo>
                  <a:lnTo>
                    <a:pt x="1046" y="1330"/>
                  </a:lnTo>
                  <a:lnTo>
                    <a:pt x="1015" y="1347"/>
                  </a:lnTo>
                  <a:lnTo>
                    <a:pt x="984" y="1361"/>
                  </a:lnTo>
                  <a:lnTo>
                    <a:pt x="952" y="1374"/>
                  </a:lnTo>
                  <a:lnTo>
                    <a:pt x="919" y="1384"/>
                  </a:lnTo>
                  <a:lnTo>
                    <a:pt x="885" y="1393"/>
                  </a:lnTo>
                  <a:lnTo>
                    <a:pt x="852" y="1403"/>
                  </a:lnTo>
                  <a:lnTo>
                    <a:pt x="815" y="1409"/>
                  </a:lnTo>
                  <a:lnTo>
                    <a:pt x="781" y="1413"/>
                  </a:lnTo>
                  <a:lnTo>
                    <a:pt x="744" y="1416"/>
                  </a:lnTo>
                  <a:lnTo>
                    <a:pt x="708" y="1416"/>
                  </a:lnTo>
                  <a:lnTo>
                    <a:pt x="672" y="1416"/>
                  </a:lnTo>
                  <a:lnTo>
                    <a:pt x="637" y="1413"/>
                  </a:lnTo>
                  <a:lnTo>
                    <a:pt x="601" y="1409"/>
                  </a:lnTo>
                  <a:lnTo>
                    <a:pt x="566" y="1403"/>
                  </a:lnTo>
                  <a:lnTo>
                    <a:pt x="531" y="1393"/>
                  </a:lnTo>
                  <a:lnTo>
                    <a:pt x="499" y="1384"/>
                  </a:lnTo>
                  <a:lnTo>
                    <a:pt x="466" y="1374"/>
                  </a:lnTo>
                  <a:lnTo>
                    <a:pt x="434" y="1361"/>
                  </a:lnTo>
                  <a:lnTo>
                    <a:pt x="403" y="1347"/>
                  </a:lnTo>
                  <a:lnTo>
                    <a:pt x="372" y="1330"/>
                  </a:lnTo>
                  <a:lnTo>
                    <a:pt x="341" y="1315"/>
                  </a:lnTo>
                  <a:lnTo>
                    <a:pt x="313" y="1295"/>
                  </a:lnTo>
                  <a:lnTo>
                    <a:pt x="286" y="1276"/>
                  </a:lnTo>
                  <a:lnTo>
                    <a:pt x="259" y="1255"/>
                  </a:lnTo>
                  <a:lnTo>
                    <a:pt x="234" y="1232"/>
                  </a:lnTo>
                  <a:lnTo>
                    <a:pt x="209" y="1209"/>
                  </a:lnTo>
                  <a:lnTo>
                    <a:pt x="184" y="1184"/>
                  </a:lnTo>
                  <a:lnTo>
                    <a:pt x="163" y="1159"/>
                  </a:lnTo>
                  <a:lnTo>
                    <a:pt x="142" y="1132"/>
                  </a:lnTo>
                  <a:lnTo>
                    <a:pt x="123" y="1104"/>
                  </a:lnTo>
                  <a:lnTo>
                    <a:pt x="103" y="1075"/>
                  </a:lnTo>
                  <a:lnTo>
                    <a:pt x="86" y="1046"/>
                  </a:lnTo>
                  <a:lnTo>
                    <a:pt x="71" y="1015"/>
                  </a:lnTo>
                  <a:lnTo>
                    <a:pt x="55" y="985"/>
                  </a:lnTo>
                  <a:lnTo>
                    <a:pt x="44" y="952"/>
                  </a:lnTo>
                  <a:lnTo>
                    <a:pt x="32" y="919"/>
                  </a:lnTo>
                  <a:lnTo>
                    <a:pt x="23" y="885"/>
                  </a:lnTo>
                  <a:lnTo>
                    <a:pt x="15" y="850"/>
                  </a:lnTo>
                  <a:lnTo>
                    <a:pt x="9" y="816"/>
                  </a:lnTo>
                  <a:lnTo>
                    <a:pt x="4" y="781"/>
                  </a:lnTo>
                  <a:lnTo>
                    <a:pt x="2" y="745"/>
                  </a:lnTo>
                  <a:lnTo>
                    <a:pt x="0" y="708"/>
                  </a:lnTo>
                  <a:lnTo>
                    <a:pt x="2" y="672"/>
                  </a:lnTo>
                  <a:lnTo>
                    <a:pt x="4" y="637"/>
                  </a:lnTo>
                  <a:lnTo>
                    <a:pt x="9" y="601"/>
                  </a:lnTo>
                  <a:lnTo>
                    <a:pt x="15" y="566"/>
                  </a:lnTo>
                  <a:lnTo>
                    <a:pt x="23" y="532"/>
                  </a:lnTo>
                  <a:lnTo>
                    <a:pt x="32" y="499"/>
                  </a:lnTo>
                  <a:lnTo>
                    <a:pt x="44" y="466"/>
                  </a:lnTo>
                  <a:lnTo>
                    <a:pt x="55" y="434"/>
                  </a:lnTo>
                  <a:lnTo>
                    <a:pt x="71" y="401"/>
                  </a:lnTo>
                  <a:lnTo>
                    <a:pt x="86" y="372"/>
                  </a:lnTo>
                  <a:lnTo>
                    <a:pt x="103" y="342"/>
                  </a:lnTo>
                  <a:lnTo>
                    <a:pt x="123" y="313"/>
                  </a:lnTo>
                  <a:lnTo>
                    <a:pt x="142" y="286"/>
                  </a:lnTo>
                  <a:lnTo>
                    <a:pt x="163" y="259"/>
                  </a:lnTo>
                  <a:lnTo>
                    <a:pt x="184" y="232"/>
                  </a:lnTo>
                  <a:lnTo>
                    <a:pt x="209" y="209"/>
                  </a:lnTo>
                  <a:lnTo>
                    <a:pt x="234" y="184"/>
                  </a:lnTo>
                  <a:lnTo>
                    <a:pt x="259" y="163"/>
                  </a:lnTo>
                  <a:lnTo>
                    <a:pt x="286" y="142"/>
                  </a:lnTo>
                  <a:lnTo>
                    <a:pt x="313" y="121"/>
                  </a:lnTo>
                  <a:lnTo>
                    <a:pt x="341" y="104"/>
                  </a:lnTo>
                  <a:lnTo>
                    <a:pt x="372" y="86"/>
                  </a:lnTo>
                  <a:lnTo>
                    <a:pt x="403" y="71"/>
                  </a:lnTo>
                  <a:lnTo>
                    <a:pt x="434" y="56"/>
                  </a:lnTo>
                  <a:lnTo>
                    <a:pt x="466" y="44"/>
                  </a:lnTo>
                  <a:lnTo>
                    <a:pt x="499" y="33"/>
                  </a:lnTo>
                  <a:lnTo>
                    <a:pt x="531" y="23"/>
                  </a:lnTo>
                  <a:lnTo>
                    <a:pt x="566" y="15"/>
                  </a:lnTo>
                  <a:lnTo>
                    <a:pt x="601" y="10"/>
                  </a:lnTo>
                  <a:lnTo>
                    <a:pt x="637" y="4"/>
                  </a:lnTo>
                  <a:lnTo>
                    <a:pt x="672" y="2"/>
                  </a:lnTo>
                  <a:lnTo>
                    <a:pt x="70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19519" name="Freeform 63"/>
            <p:cNvSpPr>
              <a:spLocks/>
            </p:cNvSpPr>
            <p:nvPr/>
          </p:nvSpPr>
          <p:spPr bwMode="auto">
            <a:xfrm>
              <a:off x="2146" y="2588"/>
              <a:ext cx="1403" cy="1073"/>
            </a:xfrm>
            <a:custGeom>
              <a:avLst/>
              <a:gdLst/>
              <a:ahLst/>
              <a:cxnLst>
                <a:cxn ang="0">
                  <a:pos x="66" y="211"/>
                </a:cxn>
                <a:cxn ang="0">
                  <a:pos x="165" y="220"/>
                </a:cxn>
                <a:cxn ang="0">
                  <a:pos x="263" y="218"/>
                </a:cxn>
                <a:cxn ang="0">
                  <a:pos x="357" y="207"/>
                </a:cxn>
                <a:cxn ang="0">
                  <a:pos x="446" y="182"/>
                </a:cxn>
                <a:cxn ang="0">
                  <a:pos x="532" y="146"/>
                </a:cxn>
                <a:cxn ang="0">
                  <a:pos x="613" y="98"/>
                </a:cxn>
                <a:cxn ang="0">
                  <a:pos x="689" y="36"/>
                </a:cxn>
                <a:cxn ang="0">
                  <a:pos x="764" y="40"/>
                </a:cxn>
                <a:cxn ang="0">
                  <a:pos x="843" y="111"/>
                </a:cxn>
                <a:cxn ang="0">
                  <a:pos x="924" y="167"/>
                </a:cxn>
                <a:cxn ang="0">
                  <a:pos x="1006" y="209"/>
                </a:cxn>
                <a:cxn ang="0">
                  <a:pos x="1091" y="238"/>
                </a:cxn>
                <a:cxn ang="0">
                  <a:pos x="1177" y="255"/>
                </a:cxn>
                <a:cxn ang="0">
                  <a:pos x="1265" y="259"/>
                </a:cxn>
                <a:cxn ang="0">
                  <a:pos x="1354" y="255"/>
                </a:cxn>
                <a:cxn ang="0">
                  <a:pos x="1402" y="290"/>
                </a:cxn>
                <a:cxn ang="0">
                  <a:pos x="1403" y="368"/>
                </a:cxn>
                <a:cxn ang="0">
                  <a:pos x="1398" y="445"/>
                </a:cxn>
                <a:cxn ang="0">
                  <a:pos x="1388" y="518"/>
                </a:cxn>
                <a:cxn ang="0">
                  <a:pos x="1373" y="587"/>
                </a:cxn>
                <a:cxn ang="0">
                  <a:pos x="1352" y="654"/>
                </a:cxn>
                <a:cxn ang="0">
                  <a:pos x="1323" y="716"/>
                </a:cxn>
                <a:cxn ang="0">
                  <a:pos x="1290" y="773"/>
                </a:cxn>
                <a:cxn ang="0">
                  <a:pos x="1250" y="827"/>
                </a:cxn>
                <a:cxn ang="0">
                  <a:pos x="1204" y="877"/>
                </a:cxn>
                <a:cxn ang="0">
                  <a:pos x="1152" y="921"/>
                </a:cxn>
                <a:cxn ang="0">
                  <a:pos x="1093" y="959"/>
                </a:cxn>
                <a:cxn ang="0">
                  <a:pos x="1025" y="994"/>
                </a:cxn>
                <a:cxn ang="0">
                  <a:pos x="951" y="1023"/>
                </a:cxn>
                <a:cxn ang="0">
                  <a:pos x="870" y="1048"/>
                </a:cxn>
                <a:cxn ang="0">
                  <a:pos x="782" y="1065"/>
                </a:cxn>
                <a:cxn ang="0">
                  <a:pos x="689" y="1073"/>
                </a:cxn>
                <a:cxn ang="0">
                  <a:pos x="601" y="1065"/>
                </a:cxn>
                <a:cxn ang="0">
                  <a:pos x="519" y="1050"/>
                </a:cxn>
                <a:cxn ang="0">
                  <a:pos x="440" y="1023"/>
                </a:cxn>
                <a:cxn ang="0">
                  <a:pos x="367" y="988"/>
                </a:cxn>
                <a:cxn ang="0">
                  <a:pos x="300" y="946"/>
                </a:cxn>
                <a:cxn ang="0">
                  <a:pos x="238" y="896"/>
                </a:cxn>
                <a:cxn ang="0">
                  <a:pos x="183" y="840"/>
                </a:cxn>
                <a:cxn ang="0">
                  <a:pos x="135" y="779"/>
                </a:cxn>
                <a:cxn ang="0">
                  <a:pos x="94" y="712"/>
                </a:cxn>
                <a:cxn ang="0">
                  <a:pos x="60" y="641"/>
                </a:cxn>
                <a:cxn ang="0">
                  <a:pos x="33" y="566"/>
                </a:cxn>
                <a:cxn ang="0">
                  <a:pos x="14" y="487"/>
                </a:cxn>
                <a:cxn ang="0">
                  <a:pos x="2" y="407"/>
                </a:cxn>
                <a:cxn ang="0">
                  <a:pos x="0" y="326"/>
                </a:cxn>
                <a:cxn ang="0">
                  <a:pos x="6" y="242"/>
                </a:cxn>
              </a:cxnLst>
              <a:rect l="0" t="0" r="r" b="b"/>
              <a:pathLst>
                <a:path w="1403" h="1073">
                  <a:moveTo>
                    <a:pt x="12" y="201"/>
                  </a:moveTo>
                  <a:lnTo>
                    <a:pt x="66" y="211"/>
                  </a:lnTo>
                  <a:lnTo>
                    <a:pt x="116" y="217"/>
                  </a:lnTo>
                  <a:lnTo>
                    <a:pt x="165" y="220"/>
                  </a:lnTo>
                  <a:lnTo>
                    <a:pt x="215" y="220"/>
                  </a:lnTo>
                  <a:lnTo>
                    <a:pt x="263" y="218"/>
                  </a:lnTo>
                  <a:lnTo>
                    <a:pt x="311" y="215"/>
                  </a:lnTo>
                  <a:lnTo>
                    <a:pt x="357" y="207"/>
                  </a:lnTo>
                  <a:lnTo>
                    <a:pt x="402" y="195"/>
                  </a:lnTo>
                  <a:lnTo>
                    <a:pt x="446" y="182"/>
                  </a:lnTo>
                  <a:lnTo>
                    <a:pt x="490" y="165"/>
                  </a:lnTo>
                  <a:lnTo>
                    <a:pt x="532" y="146"/>
                  </a:lnTo>
                  <a:lnTo>
                    <a:pt x="572" y="123"/>
                  </a:lnTo>
                  <a:lnTo>
                    <a:pt x="613" y="98"/>
                  </a:lnTo>
                  <a:lnTo>
                    <a:pt x="651" y="67"/>
                  </a:lnTo>
                  <a:lnTo>
                    <a:pt x="689" y="36"/>
                  </a:lnTo>
                  <a:lnTo>
                    <a:pt x="726" y="0"/>
                  </a:lnTo>
                  <a:lnTo>
                    <a:pt x="764" y="40"/>
                  </a:lnTo>
                  <a:lnTo>
                    <a:pt x="803" y="78"/>
                  </a:lnTo>
                  <a:lnTo>
                    <a:pt x="843" y="111"/>
                  </a:lnTo>
                  <a:lnTo>
                    <a:pt x="883" y="142"/>
                  </a:lnTo>
                  <a:lnTo>
                    <a:pt x="924" y="167"/>
                  </a:lnTo>
                  <a:lnTo>
                    <a:pt x="964" y="190"/>
                  </a:lnTo>
                  <a:lnTo>
                    <a:pt x="1006" y="209"/>
                  </a:lnTo>
                  <a:lnTo>
                    <a:pt x="1048" y="224"/>
                  </a:lnTo>
                  <a:lnTo>
                    <a:pt x="1091" y="238"/>
                  </a:lnTo>
                  <a:lnTo>
                    <a:pt x="1133" y="247"/>
                  </a:lnTo>
                  <a:lnTo>
                    <a:pt x="1177" y="255"/>
                  </a:lnTo>
                  <a:lnTo>
                    <a:pt x="1221" y="259"/>
                  </a:lnTo>
                  <a:lnTo>
                    <a:pt x="1265" y="259"/>
                  </a:lnTo>
                  <a:lnTo>
                    <a:pt x="1309" y="259"/>
                  </a:lnTo>
                  <a:lnTo>
                    <a:pt x="1354" y="255"/>
                  </a:lnTo>
                  <a:lnTo>
                    <a:pt x="1400" y="249"/>
                  </a:lnTo>
                  <a:lnTo>
                    <a:pt x="1402" y="290"/>
                  </a:lnTo>
                  <a:lnTo>
                    <a:pt x="1403" y="330"/>
                  </a:lnTo>
                  <a:lnTo>
                    <a:pt x="1403" y="368"/>
                  </a:lnTo>
                  <a:lnTo>
                    <a:pt x="1402" y="407"/>
                  </a:lnTo>
                  <a:lnTo>
                    <a:pt x="1398" y="445"/>
                  </a:lnTo>
                  <a:lnTo>
                    <a:pt x="1394" y="481"/>
                  </a:lnTo>
                  <a:lnTo>
                    <a:pt x="1388" y="518"/>
                  </a:lnTo>
                  <a:lnTo>
                    <a:pt x="1380" y="552"/>
                  </a:lnTo>
                  <a:lnTo>
                    <a:pt x="1373" y="587"/>
                  </a:lnTo>
                  <a:lnTo>
                    <a:pt x="1363" y="622"/>
                  </a:lnTo>
                  <a:lnTo>
                    <a:pt x="1352" y="654"/>
                  </a:lnTo>
                  <a:lnTo>
                    <a:pt x="1338" y="685"/>
                  </a:lnTo>
                  <a:lnTo>
                    <a:pt x="1323" y="716"/>
                  </a:lnTo>
                  <a:lnTo>
                    <a:pt x="1308" y="744"/>
                  </a:lnTo>
                  <a:lnTo>
                    <a:pt x="1290" y="773"/>
                  </a:lnTo>
                  <a:lnTo>
                    <a:pt x="1271" y="800"/>
                  </a:lnTo>
                  <a:lnTo>
                    <a:pt x="1250" y="827"/>
                  </a:lnTo>
                  <a:lnTo>
                    <a:pt x="1229" y="852"/>
                  </a:lnTo>
                  <a:lnTo>
                    <a:pt x="1204" y="877"/>
                  </a:lnTo>
                  <a:lnTo>
                    <a:pt x="1179" y="900"/>
                  </a:lnTo>
                  <a:lnTo>
                    <a:pt x="1152" y="921"/>
                  </a:lnTo>
                  <a:lnTo>
                    <a:pt x="1123" y="940"/>
                  </a:lnTo>
                  <a:lnTo>
                    <a:pt x="1093" y="959"/>
                  </a:lnTo>
                  <a:lnTo>
                    <a:pt x="1060" y="979"/>
                  </a:lnTo>
                  <a:lnTo>
                    <a:pt x="1025" y="994"/>
                  </a:lnTo>
                  <a:lnTo>
                    <a:pt x="989" y="1009"/>
                  </a:lnTo>
                  <a:lnTo>
                    <a:pt x="951" y="1023"/>
                  </a:lnTo>
                  <a:lnTo>
                    <a:pt x="912" y="1036"/>
                  </a:lnTo>
                  <a:lnTo>
                    <a:pt x="870" y="1048"/>
                  </a:lnTo>
                  <a:lnTo>
                    <a:pt x="828" y="1055"/>
                  </a:lnTo>
                  <a:lnTo>
                    <a:pt x="782" y="1065"/>
                  </a:lnTo>
                  <a:lnTo>
                    <a:pt x="736" y="1071"/>
                  </a:lnTo>
                  <a:lnTo>
                    <a:pt x="689" y="1073"/>
                  </a:lnTo>
                  <a:lnTo>
                    <a:pt x="645" y="1071"/>
                  </a:lnTo>
                  <a:lnTo>
                    <a:pt x="601" y="1065"/>
                  </a:lnTo>
                  <a:lnTo>
                    <a:pt x="559" y="1059"/>
                  </a:lnTo>
                  <a:lnTo>
                    <a:pt x="519" y="1050"/>
                  </a:lnTo>
                  <a:lnTo>
                    <a:pt x="478" y="1036"/>
                  </a:lnTo>
                  <a:lnTo>
                    <a:pt x="440" y="1023"/>
                  </a:lnTo>
                  <a:lnTo>
                    <a:pt x="403" y="1007"/>
                  </a:lnTo>
                  <a:lnTo>
                    <a:pt x="367" y="988"/>
                  </a:lnTo>
                  <a:lnTo>
                    <a:pt x="332" y="969"/>
                  </a:lnTo>
                  <a:lnTo>
                    <a:pt x="300" y="946"/>
                  </a:lnTo>
                  <a:lnTo>
                    <a:pt x="269" y="923"/>
                  </a:lnTo>
                  <a:lnTo>
                    <a:pt x="238" y="896"/>
                  </a:lnTo>
                  <a:lnTo>
                    <a:pt x="210" y="869"/>
                  </a:lnTo>
                  <a:lnTo>
                    <a:pt x="183" y="840"/>
                  </a:lnTo>
                  <a:lnTo>
                    <a:pt x="158" y="810"/>
                  </a:lnTo>
                  <a:lnTo>
                    <a:pt x="135" y="779"/>
                  </a:lnTo>
                  <a:lnTo>
                    <a:pt x="114" y="746"/>
                  </a:lnTo>
                  <a:lnTo>
                    <a:pt x="94" y="712"/>
                  </a:lnTo>
                  <a:lnTo>
                    <a:pt x="75" y="677"/>
                  </a:lnTo>
                  <a:lnTo>
                    <a:pt x="60" y="641"/>
                  </a:lnTo>
                  <a:lnTo>
                    <a:pt x="45" y="604"/>
                  </a:lnTo>
                  <a:lnTo>
                    <a:pt x="33" y="566"/>
                  </a:lnTo>
                  <a:lnTo>
                    <a:pt x="22" y="527"/>
                  </a:lnTo>
                  <a:lnTo>
                    <a:pt x="14" y="487"/>
                  </a:lnTo>
                  <a:lnTo>
                    <a:pt x="6" y="447"/>
                  </a:lnTo>
                  <a:lnTo>
                    <a:pt x="2" y="407"/>
                  </a:lnTo>
                  <a:lnTo>
                    <a:pt x="0" y="366"/>
                  </a:lnTo>
                  <a:lnTo>
                    <a:pt x="0" y="326"/>
                  </a:lnTo>
                  <a:lnTo>
                    <a:pt x="2" y="284"/>
                  </a:lnTo>
                  <a:lnTo>
                    <a:pt x="6" y="242"/>
                  </a:lnTo>
                  <a:lnTo>
                    <a:pt x="12" y="201"/>
                  </a:lnTo>
                  <a:close/>
                </a:path>
              </a:pathLst>
            </a:custGeom>
            <a:solidFill>
              <a:srgbClr val="0099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19520" name="Freeform 64"/>
            <p:cNvSpPr>
              <a:spLocks/>
            </p:cNvSpPr>
            <p:nvPr/>
          </p:nvSpPr>
          <p:spPr bwMode="auto">
            <a:xfrm>
              <a:off x="2146" y="2588"/>
              <a:ext cx="1403" cy="1073"/>
            </a:xfrm>
            <a:custGeom>
              <a:avLst/>
              <a:gdLst/>
              <a:ahLst/>
              <a:cxnLst>
                <a:cxn ang="0">
                  <a:pos x="66" y="211"/>
                </a:cxn>
                <a:cxn ang="0">
                  <a:pos x="165" y="220"/>
                </a:cxn>
                <a:cxn ang="0">
                  <a:pos x="263" y="218"/>
                </a:cxn>
                <a:cxn ang="0">
                  <a:pos x="357" y="207"/>
                </a:cxn>
                <a:cxn ang="0">
                  <a:pos x="446" y="182"/>
                </a:cxn>
                <a:cxn ang="0">
                  <a:pos x="532" y="146"/>
                </a:cxn>
                <a:cxn ang="0">
                  <a:pos x="613" y="98"/>
                </a:cxn>
                <a:cxn ang="0">
                  <a:pos x="689" y="36"/>
                </a:cxn>
                <a:cxn ang="0">
                  <a:pos x="764" y="40"/>
                </a:cxn>
                <a:cxn ang="0">
                  <a:pos x="843" y="111"/>
                </a:cxn>
                <a:cxn ang="0">
                  <a:pos x="924" y="167"/>
                </a:cxn>
                <a:cxn ang="0">
                  <a:pos x="1006" y="209"/>
                </a:cxn>
                <a:cxn ang="0">
                  <a:pos x="1091" y="238"/>
                </a:cxn>
                <a:cxn ang="0">
                  <a:pos x="1177" y="255"/>
                </a:cxn>
                <a:cxn ang="0">
                  <a:pos x="1265" y="259"/>
                </a:cxn>
                <a:cxn ang="0">
                  <a:pos x="1354" y="255"/>
                </a:cxn>
                <a:cxn ang="0">
                  <a:pos x="1402" y="290"/>
                </a:cxn>
                <a:cxn ang="0">
                  <a:pos x="1403" y="368"/>
                </a:cxn>
                <a:cxn ang="0">
                  <a:pos x="1398" y="445"/>
                </a:cxn>
                <a:cxn ang="0">
                  <a:pos x="1388" y="518"/>
                </a:cxn>
                <a:cxn ang="0">
                  <a:pos x="1373" y="587"/>
                </a:cxn>
                <a:cxn ang="0">
                  <a:pos x="1352" y="654"/>
                </a:cxn>
                <a:cxn ang="0">
                  <a:pos x="1323" y="716"/>
                </a:cxn>
                <a:cxn ang="0">
                  <a:pos x="1290" y="773"/>
                </a:cxn>
                <a:cxn ang="0">
                  <a:pos x="1250" y="827"/>
                </a:cxn>
                <a:cxn ang="0">
                  <a:pos x="1204" y="877"/>
                </a:cxn>
                <a:cxn ang="0">
                  <a:pos x="1152" y="921"/>
                </a:cxn>
                <a:cxn ang="0">
                  <a:pos x="1093" y="959"/>
                </a:cxn>
                <a:cxn ang="0">
                  <a:pos x="1025" y="994"/>
                </a:cxn>
                <a:cxn ang="0">
                  <a:pos x="951" y="1023"/>
                </a:cxn>
                <a:cxn ang="0">
                  <a:pos x="870" y="1048"/>
                </a:cxn>
                <a:cxn ang="0">
                  <a:pos x="782" y="1065"/>
                </a:cxn>
                <a:cxn ang="0">
                  <a:pos x="689" y="1073"/>
                </a:cxn>
                <a:cxn ang="0">
                  <a:pos x="601" y="1065"/>
                </a:cxn>
                <a:cxn ang="0">
                  <a:pos x="519" y="1050"/>
                </a:cxn>
                <a:cxn ang="0">
                  <a:pos x="440" y="1023"/>
                </a:cxn>
                <a:cxn ang="0">
                  <a:pos x="367" y="988"/>
                </a:cxn>
                <a:cxn ang="0">
                  <a:pos x="300" y="946"/>
                </a:cxn>
                <a:cxn ang="0">
                  <a:pos x="238" y="896"/>
                </a:cxn>
                <a:cxn ang="0">
                  <a:pos x="183" y="840"/>
                </a:cxn>
                <a:cxn ang="0">
                  <a:pos x="135" y="779"/>
                </a:cxn>
                <a:cxn ang="0">
                  <a:pos x="94" y="712"/>
                </a:cxn>
                <a:cxn ang="0">
                  <a:pos x="60" y="641"/>
                </a:cxn>
                <a:cxn ang="0">
                  <a:pos x="33" y="566"/>
                </a:cxn>
                <a:cxn ang="0">
                  <a:pos x="14" y="487"/>
                </a:cxn>
                <a:cxn ang="0">
                  <a:pos x="2" y="407"/>
                </a:cxn>
                <a:cxn ang="0">
                  <a:pos x="0" y="326"/>
                </a:cxn>
                <a:cxn ang="0">
                  <a:pos x="6" y="242"/>
                </a:cxn>
              </a:cxnLst>
              <a:rect l="0" t="0" r="r" b="b"/>
              <a:pathLst>
                <a:path w="1403" h="1073">
                  <a:moveTo>
                    <a:pt x="12" y="201"/>
                  </a:moveTo>
                  <a:lnTo>
                    <a:pt x="66" y="211"/>
                  </a:lnTo>
                  <a:lnTo>
                    <a:pt x="116" y="217"/>
                  </a:lnTo>
                  <a:lnTo>
                    <a:pt x="165" y="220"/>
                  </a:lnTo>
                  <a:lnTo>
                    <a:pt x="215" y="220"/>
                  </a:lnTo>
                  <a:lnTo>
                    <a:pt x="263" y="218"/>
                  </a:lnTo>
                  <a:lnTo>
                    <a:pt x="311" y="215"/>
                  </a:lnTo>
                  <a:lnTo>
                    <a:pt x="357" y="207"/>
                  </a:lnTo>
                  <a:lnTo>
                    <a:pt x="402" y="195"/>
                  </a:lnTo>
                  <a:lnTo>
                    <a:pt x="446" y="182"/>
                  </a:lnTo>
                  <a:lnTo>
                    <a:pt x="490" y="165"/>
                  </a:lnTo>
                  <a:lnTo>
                    <a:pt x="532" y="146"/>
                  </a:lnTo>
                  <a:lnTo>
                    <a:pt x="572" y="123"/>
                  </a:lnTo>
                  <a:lnTo>
                    <a:pt x="613" y="98"/>
                  </a:lnTo>
                  <a:lnTo>
                    <a:pt x="651" y="67"/>
                  </a:lnTo>
                  <a:lnTo>
                    <a:pt x="689" y="36"/>
                  </a:lnTo>
                  <a:lnTo>
                    <a:pt x="726" y="0"/>
                  </a:lnTo>
                  <a:lnTo>
                    <a:pt x="764" y="40"/>
                  </a:lnTo>
                  <a:lnTo>
                    <a:pt x="803" y="78"/>
                  </a:lnTo>
                  <a:lnTo>
                    <a:pt x="843" y="111"/>
                  </a:lnTo>
                  <a:lnTo>
                    <a:pt x="883" y="142"/>
                  </a:lnTo>
                  <a:lnTo>
                    <a:pt x="924" y="167"/>
                  </a:lnTo>
                  <a:lnTo>
                    <a:pt x="964" y="190"/>
                  </a:lnTo>
                  <a:lnTo>
                    <a:pt x="1006" y="209"/>
                  </a:lnTo>
                  <a:lnTo>
                    <a:pt x="1048" y="224"/>
                  </a:lnTo>
                  <a:lnTo>
                    <a:pt x="1091" y="238"/>
                  </a:lnTo>
                  <a:lnTo>
                    <a:pt x="1133" y="247"/>
                  </a:lnTo>
                  <a:lnTo>
                    <a:pt x="1177" y="255"/>
                  </a:lnTo>
                  <a:lnTo>
                    <a:pt x="1221" y="259"/>
                  </a:lnTo>
                  <a:lnTo>
                    <a:pt x="1265" y="259"/>
                  </a:lnTo>
                  <a:lnTo>
                    <a:pt x="1309" y="259"/>
                  </a:lnTo>
                  <a:lnTo>
                    <a:pt x="1354" y="255"/>
                  </a:lnTo>
                  <a:lnTo>
                    <a:pt x="1400" y="249"/>
                  </a:lnTo>
                  <a:lnTo>
                    <a:pt x="1402" y="290"/>
                  </a:lnTo>
                  <a:lnTo>
                    <a:pt x="1403" y="330"/>
                  </a:lnTo>
                  <a:lnTo>
                    <a:pt x="1403" y="368"/>
                  </a:lnTo>
                  <a:lnTo>
                    <a:pt x="1402" y="407"/>
                  </a:lnTo>
                  <a:lnTo>
                    <a:pt x="1398" y="445"/>
                  </a:lnTo>
                  <a:lnTo>
                    <a:pt x="1394" y="481"/>
                  </a:lnTo>
                  <a:lnTo>
                    <a:pt x="1388" y="518"/>
                  </a:lnTo>
                  <a:lnTo>
                    <a:pt x="1380" y="552"/>
                  </a:lnTo>
                  <a:lnTo>
                    <a:pt x="1373" y="587"/>
                  </a:lnTo>
                  <a:lnTo>
                    <a:pt x="1363" y="622"/>
                  </a:lnTo>
                  <a:lnTo>
                    <a:pt x="1352" y="654"/>
                  </a:lnTo>
                  <a:lnTo>
                    <a:pt x="1338" y="685"/>
                  </a:lnTo>
                  <a:lnTo>
                    <a:pt x="1323" y="716"/>
                  </a:lnTo>
                  <a:lnTo>
                    <a:pt x="1308" y="744"/>
                  </a:lnTo>
                  <a:lnTo>
                    <a:pt x="1290" y="773"/>
                  </a:lnTo>
                  <a:lnTo>
                    <a:pt x="1271" y="800"/>
                  </a:lnTo>
                  <a:lnTo>
                    <a:pt x="1250" y="827"/>
                  </a:lnTo>
                  <a:lnTo>
                    <a:pt x="1229" y="852"/>
                  </a:lnTo>
                  <a:lnTo>
                    <a:pt x="1204" y="877"/>
                  </a:lnTo>
                  <a:lnTo>
                    <a:pt x="1179" y="900"/>
                  </a:lnTo>
                  <a:lnTo>
                    <a:pt x="1152" y="921"/>
                  </a:lnTo>
                  <a:lnTo>
                    <a:pt x="1123" y="940"/>
                  </a:lnTo>
                  <a:lnTo>
                    <a:pt x="1093" y="959"/>
                  </a:lnTo>
                  <a:lnTo>
                    <a:pt x="1060" y="979"/>
                  </a:lnTo>
                  <a:lnTo>
                    <a:pt x="1025" y="994"/>
                  </a:lnTo>
                  <a:lnTo>
                    <a:pt x="989" y="1009"/>
                  </a:lnTo>
                  <a:lnTo>
                    <a:pt x="951" y="1023"/>
                  </a:lnTo>
                  <a:lnTo>
                    <a:pt x="912" y="1036"/>
                  </a:lnTo>
                  <a:lnTo>
                    <a:pt x="870" y="1048"/>
                  </a:lnTo>
                  <a:lnTo>
                    <a:pt x="828" y="1055"/>
                  </a:lnTo>
                  <a:lnTo>
                    <a:pt x="782" y="1065"/>
                  </a:lnTo>
                  <a:lnTo>
                    <a:pt x="736" y="1071"/>
                  </a:lnTo>
                  <a:lnTo>
                    <a:pt x="689" y="1073"/>
                  </a:lnTo>
                  <a:lnTo>
                    <a:pt x="645" y="1071"/>
                  </a:lnTo>
                  <a:lnTo>
                    <a:pt x="601" y="1065"/>
                  </a:lnTo>
                  <a:lnTo>
                    <a:pt x="559" y="1059"/>
                  </a:lnTo>
                  <a:lnTo>
                    <a:pt x="519" y="1050"/>
                  </a:lnTo>
                  <a:lnTo>
                    <a:pt x="478" y="1036"/>
                  </a:lnTo>
                  <a:lnTo>
                    <a:pt x="440" y="1023"/>
                  </a:lnTo>
                  <a:lnTo>
                    <a:pt x="403" y="1007"/>
                  </a:lnTo>
                  <a:lnTo>
                    <a:pt x="367" y="988"/>
                  </a:lnTo>
                  <a:lnTo>
                    <a:pt x="332" y="969"/>
                  </a:lnTo>
                  <a:lnTo>
                    <a:pt x="300" y="946"/>
                  </a:lnTo>
                  <a:lnTo>
                    <a:pt x="269" y="923"/>
                  </a:lnTo>
                  <a:lnTo>
                    <a:pt x="238" y="896"/>
                  </a:lnTo>
                  <a:lnTo>
                    <a:pt x="210" y="869"/>
                  </a:lnTo>
                  <a:lnTo>
                    <a:pt x="183" y="840"/>
                  </a:lnTo>
                  <a:lnTo>
                    <a:pt x="158" y="810"/>
                  </a:lnTo>
                  <a:lnTo>
                    <a:pt x="135" y="779"/>
                  </a:lnTo>
                  <a:lnTo>
                    <a:pt x="114" y="746"/>
                  </a:lnTo>
                  <a:lnTo>
                    <a:pt x="94" y="712"/>
                  </a:lnTo>
                  <a:lnTo>
                    <a:pt x="75" y="677"/>
                  </a:lnTo>
                  <a:lnTo>
                    <a:pt x="60" y="641"/>
                  </a:lnTo>
                  <a:lnTo>
                    <a:pt x="45" y="604"/>
                  </a:lnTo>
                  <a:lnTo>
                    <a:pt x="33" y="566"/>
                  </a:lnTo>
                  <a:lnTo>
                    <a:pt x="22" y="527"/>
                  </a:lnTo>
                  <a:lnTo>
                    <a:pt x="14" y="487"/>
                  </a:lnTo>
                  <a:lnTo>
                    <a:pt x="6" y="447"/>
                  </a:lnTo>
                  <a:lnTo>
                    <a:pt x="2" y="407"/>
                  </a:lnTo>
                  <a:lnTo>
                    <a:pt x="0" y="366"/>
                  </a:lnTo>
                  <a:lnTo>
                    <a:pt x="0" y="326"/>
                  </a:lnTo>
                  <a:lnTo>
                    <a:pt x="2" y="284"/>
                  </a:lnTo>
                  <a:lnTo>
                    <a:pt x="6" y="242"/>
                  </a:lnTo>
                  <a:lnTo>
                    <a:pt x="12" y="201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19521" name="Freeform 65"/>
            <p:cNvSpPr>
              <a:spLocks/>
            </p:cNvSpPr>
            <p:nvPr/>
          </p:nvSpPr>
          <p:spPr bwMode="auto">
            <a:xfrm>
              <a:off x="2164" y="2260"/>
              <a:ext cx="708" cy="550"/>
            </a:xfrm>
            <a:custGeom>
              <a:avLst/>
              <a:gdLst/>
              <a:ahLst/>
              <a:cxnLst>
                <a:cxn ang="0">
                  <a:pos x="0" y="529"/>
                </a:cxn>
                <a:cxn ang="0">
                  <a:pos x="15" y="477"/>
                </a:cxn>
                <a:cxn ang="0">
                  <a:pos x="32" y="429"/>
                </a:cxn>
                <a:cxn ang="0">
                  <a:pos x="52" y="383"/>
                </a:cxn>
                <a:cxn ang="0">
                  <a:pos x="75" y="339"/>
                </a:cxn>
                <a:cxn ang="0">
                  <a:pos x="99" y="297"/>
                </a:cxn>
                <a:cxn ang="0">
                  <a:pos x="126" y="259"/>
                </a:cxn>
                <a:cxn ang="0">
                  <a:pos x="155" y="220"/>
                </a:cxn>
                <a:cxn ang="0">
                  <a:pos x="188" y="186"/>
                </a:cxn>
                <a:cxn ang="0">
                  <a:pos x="224" y="153"/>
                </a:cxn>
                <a:cxn ang="0">
                  <a:pos x="261" y="124"/>
                </a:cxn>
                <a:cxn ang="0">
                  <a:pos x="301" y="95"/>
                </a:cxn>
                <a:cxn ang="0">
                  <a:pos x="345" y="72"/>
                </a:cxn>
                <a:cxn ang="0">
                  <a:pos x="391" y="49"/>
                </a:cxn>
                <a:cxn ang="0">
                  <a:pos x="441" y="30"/>
                </a:cxn>
                <a:cxn ang="0">
                  <a:pos x="493" y="13"/>
                </a:cxn>
                <a:cxn ang="0">
                  <a:pos x="549" y="0"/>
                </a:cxn>
                <a:cxn ang="0">
                  <a:pos x="564" y="46"/>
                </a:cxn>
                <a:cxn ang="0">
                  <a:pos x="581" y="90"/>
                </a:cxn>
                <a:cxn ang="0">
                  <a:pos x="600" y="132"/>
                </a:cxn>
                <a:cxn ang="0">
                  <a:pos x="620" y="174"/>
                </a:cxn>
                <a:cxn ang="0">
                  <a:pos x="639" y="214"/>
                </a:cxn>
                <a:cxn ang="0">
                  <a:pos x="660" y="255"/>
                </a:cxn>
                <a:cxn ang="0">
                  <a:pos x="683" y="295"/>
                </a:cxn>
                <a:cxn ang="0">
                  <a:pos x="708" y="333"/>
                </a:cxn>
                <a:cxn ang="0">
                  <a:pos x="670" y="368"/>
                </a:cxn>
                <a:cxn ang="0">
                  <a:pos x="631" y="399"/>
                </a:cxn>
                <a:cxn ang="0">
                  <a:pos x="593" y="428"/>
                </a:cxn>
                <a:cxn ang="0">
                  <a:pos x="552" y="452"/>
                </a:cxn>
                <a:cxn ang="0">
                  <a:pos x="512" y="475"/>
                </a:cxn>
                <a:cxn ang="0">
                  <a:pos x="470" y="495"/>
                </a:cxn>
                <a:cxn ang="0">
                  <a:pos x="426" y="512"/>
                </a:cxn>
                <a:cxn ang="0">
                  <a:pos x="382" y="525"/>
                </a:cxn>
                <a:cxn ang="0">
                  <a:pos x="337" y="535"/>
                </a:cxn>
                <a:cxn ang="0">
                  <a:pos x="291" y="543"/>
                </a:cxn>
                <a:cxn ang="0">
                  <a:pos x="245" y="548"/>
                </a:cxn>
                <a:cxn ang="0">
                  <a:pos x="197" y="550"/>
                </a:cxn>
                <a:cxn ang="0">
                  <a:pos x="149" y="548"/>
                </a:cxn>
                <a:cxn ang="0">
                  <a:pos x="99" y="545"/>
                </a:cxn>
                <a:cxn ang="0">
                  <a:pos x="50" y="539"/>
                </a:cxn>
                <a:cxn ang="0">
                  <a:pos x="0" y="529"/>
                </a:cxn>
              </a:cxnLst>
              <a:rect l="0" t="0" r="r" b="b"/>
              <a:pathLst>
                <a:path w="708" h="550">
                  <a:moveTo>
                    <a:pt x="0" y="529"/>
                  </a:moveTo>
                  <a:lnTo>
                    <a:pt x="15" y="477"/>
                  </a:lnTo>
                  <a:lnTo>
                    <a:pt x="32" y="429"/>
                  </a:lnTo>
                  <a:lnTo>
                    <a:pt x="52" y="383"/>
                  </a:lnTo>
                  <a:lnTo>
                    <a:pt x="75" y="339"/>
                  </a:lnTo>
                  <a:lnTo>
                    <a:pt x="99" y="297"/>
                  </a:lnTo>
                  <a:lnTo>
                    <a:pt x="126" y="259"/>
                  </a:lnTo>
                  <a:lnTo>
                    <a:pt x="155" y="220"/>
                  </a:lnTo>
                  <a:lnTo>
                    <a:pt x="188" y="186"/>
                  </a:lnTo>
                  <a:lnTo>
                    <a:pt x="224" y="153"/>
                  </a:lnTo>
                  <a:lnTo>
                    <a:pt x="261" y="124"/>
                  </a:lnTo>
                  <a:lnTo>
                    <a:pt x="301" y="95"/>
                  </a:lnTo>
                  <a:lnTo>
                    <a:pt x="345" y="72"/>
                  </a:lnTo>
                  <a:lnTo>
                    <a:pt x="391" y="49"/>
                  </a:lnTo>
                  <a:lnTo>
                    <a:pt x="441" y="30"/>
                  </a:lnTo>
                  <a:lnTo>
                    <a:pt x="493" y="13"/>
                  </a:lnTo>
                  <a:lnTo>
                    <a:pt x="549" y="0"/>
                  </a:lnTo>
                  <a:lnTo>
                    <a:pt x="564" y="46"/>
                  </a:lnTo>
                  <a:lnTo>
                    <a:pt x="581" y="90"/>
                  </a:lnTo>
                  <a:lnTo>
                    <a:pt x="600" y="132"/>
                  </a:lnTo>
                  <a:lnTo>
                    <a:pt x="620" y="174"/>
                  </a:lnTo>
                  <a:lnTo>
                    <a:pt x="639" y="214"/>
                  </a:lnTo>
                  <a:lnTo>
                    <a:pt x="660" y="255"/>
                  </a:lnTo>
                  <a:lnTo>
                    <a:pt x="683" y="295"/>
                  </a:lnTo>
                  <a:lnTo>
                    <a:pt x="708" y="333"/>
                  </a:lnTo>
                  <a:lnTo>
                    <a:pt x="670" y="368"/>
                  </a:lnTo>
                  <a:lnTo>
                    <a:pt x="631" y="399"/>
                  </a:lnTo>
                  <a:lnTo>
                    <a:pt x="593" y="428"/>
                  </a:lnTo>
                  <a:lnTo>
                    <a:pt x="552" y="452"/>
                  </a:lnTo>
                  <a:lnTo>
                    <a:pt x="512" y="475"/>
                  </a:lnTo>
                  <a:lnTo>
                    <a:pt x="470" y="495"/>
                  </a:lnTo>
                  <a:lnTo>
                    <a:pt x="426" y="512"/>
                  </a:lnTo>
                  <a:lnTo>
                    <a:pt x="382" y="525"/>
                  </a:lnTo>
                  <a:lnTo>
                    <a:pt x="337" y="535"/>
                  </a:lnTo>
                  <a:lnTo>
                    <a:pt x="291" y="543"/>
                  </a:lnTo>
                  <a:lnTo>
                    <a:pt x="245" y="548"/>
                  </a:lnTo>
                  <a:lnTo>
                    <a:pt x="197" y="550"/>
                  </a:lnTo>
                  <a:lnTo>
                    <a:pt x="149" y="548"/>
                  </a:lnTo>
                  <a:lnTo>
                    <a:pt x="99" y="545"/>
                  </a:lnTo>
                  <a:lnTo>
                    <a:pt x="50" y="539"/>
                  </a:lnTo>
                  <a:lnTo>
                    <a:pt x="0" y="529"/>
                  </a:lnTo>
                  <a:close/>
                </a:path>
              </a:pathLst>
            </a:custGeom>
            <a:solidFill>
              <a:srgbClr val="66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19522" name="Freeform 66"/>
            <p:cNvSpPr>
              <a:spLocks/>
            </p:cNvSpPr>
            <p:nvPr/>
          </p:nvSpPr>
          <p:spPr bwMode="auto">
            <a:xfrm>
              <a:off x="2164" y="2260"/>
              <a:ext cx="708" cy="550"/>
            </a:xfrm>
            <a:custGeom>
              <a:avLst/>
              <a:gdLst/>
              <a:ahLst/>
              <a:cxnLst>
                <a:cxn ang="0">
                  <a:pos x="0" y="529"/>
                </a:cxn>
                <a:cxn ang="0">
                  <a:pos x="15" y="477"/>
                </a:cxn>
                <a:cxn ang="0">
                  <a:pos x="32" y="429"/>
                </a:cxn>
                <a:cxn ang="0">
                  <a:pos x="52" y="383"/>
                </a:cxn>
                <a:cxn ang="0">
                  <a:pos x="75" y="339"/>
                </a:cxn>
                <a:cxn ang="0">
                  <a:pos x="99" y="297"/>
                </a:cxn>
                <a:cxn ang="0">
                  <a:pos x="126" y="259"/>
                </a:cxn>
                <a:cxn ang="0">
                  <a:pos x="155" y="220"/>
                </a:cxn>
                <a:cxn ang="0">
                  <a:pos x="188" y="186"/>
                </a:cxn>
                <a:cxn ang="0">
                  <a:pos x="224" y="153"/>
                </a:cxn>
                <a:cxn ang="0">
                  <a:pos x="261" y="124"/>
                </a:cxn>
                <a:cxn ang="0">
                  <a:pos x="301" y="95"/>
                </a:cxn>
                <a:cxn ang="0">
                  <a:pos x="345" y="72"/>
                </a:cxn>
                <a:cxn ang="0">
                  <a:pos x="391" y="49"/>
                </a:cxn>
                <a:cxn ang="0">
                  <a:pos x="441" y="30"/>
                </a:cxn>
                <a:cxn ang="0">
                  <a:pos x="493" y="13"/>
                </a:cxn>
                <a:cxn ang="0">
                  <a:pos x="549" y="0"/>
                </a:cxn>
                <a:cxn ang="0">
                  <a:pos x="564" y="46"/>
                </a:cxn>
                <a:cxn ang="0">
                  <a:pos x="581" y="90"/>
                </a:cxn>
                <a:cxn ang="0">
                  <a:pos x="600" y="132"/>
                </a:cxn>
                <a:cxn ang="0">
                  <a:pos x="620" y="174"/>
                </a:cxn>
                <a:cxn ang="0">
                  <a:pos x="639" y="214"/>
                </a:cxn>
                <a:cxn ang="0">
                  <a:pos x="660" y="255"/>
                </a:cxn>
                <a:cxn ang="0">
                  <a:pos x="683" y="295"/>
                </a:cxn>
                <a:cxn ang="0">
                  <a:pos x="708" y="333"/>
                </a:cxn>
                <a:cxn ang="0">
                  <a:pos x="670" y="368"/>
                </a:cxn>
                <a:cxn ang="0">
                  <a:pos x="631" y="399"/>
                </a:cxn>
                <a:cxn ang="0">
                  <a:pos x="593" y="428"/>
                </a:cxn>
                <a:cxn ang="0">
                  <a:pos x="552" y="452"/>
                </a:cxn>
                <a:cxn ang="0">
                  <a:pos x="512" y="475"/>
                </a:cxn>
                <a:cxn ang="0">
                  <a:pos x="470" y="495"/>
                </a:cxn>
                <a:cxn ang="0">
                  <a:pos x="426" y="512"/>
                </a:cxn>
                <a:cxn ang="0">
                  <a:pos x="382" y="525"/>
                </a:cxn>
                <a:cxn ang="0">
                  <a:pos x="337" y="535"/>
                </a:cxn>
                <a:cxn ang="0">
                  <a:pos x="291" y="543"/>
                </a:cxn>
                <a:cxn ang="0">
                  <a:pos x="245" y="548"/>
                </a:cxn>
                <a:cxn ang="0">
                  <a:pos x="197" y="550"/>
                </a:cxn>
                <a:cxn ang="0">
                  <a:pos x="149" y="548"/>
                </a:cxn>
                <a:cxn ang="0">
                  <a:pos x="99" y="545"/>
                </a:cxn>
                <a:cxn ang="0">
                  <a:pos x="50" y="539"/>
                </a:cxn>
                <a:cxn ang="0">
                  <a:pos x="0" y="529"/>
                </a:cxn>
              </a:cxnLst>
              <a:rect l="0" t="0" r="r" b="b"/>
              <a:pathLst>
                <a:path w="708" h="550">
                  <a:moveTo>
                    <a:pt x="0" y="529"/>
                  </a:moveTo>
                  <a:lnTo>
                    <a:pt x="15" y="477"/>
                  </a:lnTo>
                  <a:lnTo>
                    <a:pt x="32" y="429"/>
                  </a:lnTo>
                  <a:lnTo>
                    <a:pt x="52" y="383"/>
                  </a:lnTo>
                  <a:lnTo>
                    <a:pt x="75" y="339"/>
                  </a:lnTo>
                  <a:lnTo>
                    <a:pt x="99" y="297"/>
                  </a:lnTo>
                  <a:lnTo>
                    <a:pt x="126" y="259"/>
                  </a:lnTo>
                  <a:lnTo>
                    <a:pt x="155" y="220"/>
                  </a:lnTo>
                  <a:lnTo>
                    <a:pt x="188" y="186"/>
                  </a:lnTo>
                  <a:lnTo>
                    <a:pt x="224" y="153"/>
                  </a:lnTo>
                  <a:lnTo>
                    <a:pt x="261" y="124"/>
                  </a:lnTo>
                  <a:lnTo>
                    <a:pt x="301" y="95"/>
                  </a:lnTo>
                  <a:lnTo>
                    <a:pt x="345" y="72"/>
                  </a:lnTo>
                  <a:lnTo>
                    <a:pt x="391" y="49"/>
                  </a:lnTo>
                  <a:lnTo>
                    <a:pt x="441" y="30"/>
                  </a:lnTo>
                  <a:lnTo>
                    <a:pt x="493" y="13"/>
                  </a:lnTo>
                  <a:lnTo>
                    <a:pt x="549" y="0"/>
                  </a:lnTo>
                  <a:lnTo>
                    <a:pt x="564" y="46"/>
                  </a:lnTo>
                  <a:lnTo>
                    <a:pt x="581" y="90"/>
                  </a:lnTo>
                  <a:lnTo>
                    <a:pt x="600" y="132"/>
                  </a:lnTo>
                  <a:lnTo>
                    <a:pt x="620" y="174"/>
                  </a:lnTo>
                  <a:lnTo>
                    <a:pt x="639" y="214"/>
                  </a:lnTo>
                  <a:lnTo>
                    <a:pt x="660" y="255"/>
                  </a:lnTo>
                  <a:lnTo>
                    <a:pt x="683" y="295"/>
                  </a:lnTo>
                  <a:lnTo>
                    <a:pt x="708" y="333"/>
                  </a:lnTo>
                  <a:lnTo>
                    <a:pt x="670" y="368"/>
                  </a:lnTo>
                  <a:lnTo>
                    <a:pt x="631" y="399"/>
                  </a:lnTo>
                  <a:lnTo>
                    <a:pt x="593" y="428"/>
                  </a:lnTo>
                  <a:lnTo>
                    <a:pt x="552" y="452"/>
                  </a:lnTo>
                  <a:lnTo>
                    <a:pt x="512" y="475"/>
                  </a:lnTo>
                  <a:lnTo>
                    <a:pt x="470" y="495"/>
                  </a:lnTo>
                  <a:lnTo>
                    <a:pt x="426" y="512"/>
                  </a:lnTo>
                  <a:lnTo>
                    <a:pt x="382" y="525"/>
                  </a:lnTo>
                  <a:lnTo>
                    <a:pt x="337" y="535"/>
                  </a:lnTo>
                  <a:lnTo>
                    <a:pt x="291" y="543"/>
                  </a:lnTo>
                  <a:lnTo>
                    <a:pt x="245" y="548"/>
                  </a:lnTo>
                  <a:lnTo>
                    <a:pt x="197" y="550"/>
                  </a:lnTo>
                  <a:lnTo>
                    <a:pt x="149" y="548"/>
                  </a:lnTo>
                  <a:lnTo>
                    <a:pt x="99" y="545"/>
                  </a:lnTo>
                  <a:lnTo>
                    <a:pt x="50" y="539"/>
                  </a:lnTo>
                  <a:lnTo>
                    <a:pt x="0" y="529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19523" name="Freeform 67"/>
            <p:cNvSpPr>
              <a:spLocks/>
            </p:cNvSpPr>
            <p:nvPr/>
          </p:nvSpPr>
          <p:spPr bwMode="auto">
            <a:xfrm>
              <a:off x="2870" y="2273"/>
              <a:ext cx="674" cy="576"/>
            </a:xfrm>
            <a:custGeom>
              <a:avLst/>
              <a:gdLst/>
              <a:ahLst/>
              <a:cxnLst>
                <a:cxn ang="0">
                  <a:pos x="167" y="0"/>
                </a:cxn>
                <a:cxn ang="0">
                  <a:pos x="157" y="36"/>
                </a:cxn>
                <a:cxn ang="0">
                  <a:pos x="144" y="73"/>
                </a:cxn>
                <a:cxn ang="0">
                  <a:pos x="129" y="111"/>
                </a:cxn>
                <a:cxn ang="0">
                  <a:pos x="109" y="152"/>
                </a:cxn>
                <a:cxn ang="0">
                  <a:pos x="86" y="192"/>
                </a:cxn>
                <a:cxn ang="0">
                  <a:pos x="61" y="232"/>
                </a:cxn>
                <a:cxn ang="0">
                  <a:pos x="31" y="274"/>
                </a:cxn>
                <a:cxn ang="0">
                  <a:pos x="0" y="317"/>
                </a:cxn>
                <a:cxn ang="0">
                  <a:pos x="38" y="357"/>
                </a:cxn>
                <a:cxn ang="0">
                  <a:pos x="79" y="391"/>
                </a:cxn>
                <a:cxn ang="0">
                  <a:pos x="117" y="424"/>
                </a:cxn>
                <a:cxn ang="0">
                  <a:pos x="157" y="453"/>
                </a:cxn>
                <a:cxn ang="0">
                  <a:pos x="200" y="480"/>
                </a:cxn>
                <a:cxn ang="0">
                  <a:pos x="240" y="501"/>
                </a:cxn>
                <a:cxn ang="0">
                  <a:pos x="282" y="520"/>
                </a:cxn>
                <a:cxn ang="0">
                  <a:pos x="324" y="537"/>
                </a:cxn>
                <a:cxn ang="0">
                  <a:pos x="367" y="551"/>
                </a:cxn>
                <a:cxn ang="0">
                  <a:pos x="409" y="560"/>
                </a:cxn>
                <a:cxn ang="0">
                  <a:pos x="453" y="568"/>
                </a:cxn>
                <a:cxn ang="0">
                  <a:pos x="495" y="574"/>
                </a:cxn>
                <a:cxn ang="0">
                  <a:pos x="539" y="576"/>
                </a:cxn>
                <a:cxn ang="0">
                  <a:pos x="584" y="574"/>
                </a:cxn>
                <a:cxn ang="0">
                  <a:pos x="628" y="572"/>
                </a:cxn>
                <a:cxn ang="0">
                  <a:pos x="674" y="566"/>
                </a:cxn>
                <a:cxn ang="0">
                  <a:pos x="662" y="520"/>
                </a:cxn>
                <a:cxn ang="0">
                  <a:pos x="651" y="474"/>
                </a:cxn>
                <a:cxn ang="0">
                  <a:pos x="635" y="430"/>
                </a:cxn>
                <a:cxn ang="0">
                  <a:pos x="618" y="388"/>
                </a:cxn>
                <a:cxn ang="0">
                  <a:pos x="599" y="345"/>
                </a:cxn>
                <a:cxn ang="0">
                  <a:pos x="576" y="305"/>
                </a:cxn>
                <a:cxn ang="0">
                  <a:pos x="551" y="267"/>
                </a:cxn>
                <a:cxn ang="0">
                  <a:pos x="522" y="230"/>
                </a:cxn>
                <a:cxn ang="0">
                  <a:pos x="491" y="194"/>
                </a:cxn>
                <a:cxn ang="0">
                  <a:pos x="455" y="161"/>
                </a:cxn>
                <a:cxn ang="0">
                  <a:pos x="417" y="129"/>
                </a:cxn>
                <a:cxn ang="0">
                  <a:pos x="374" y="100"/>
                </a:cxn>
                <a:cxn ang="0">
                  <a:pos x="328" y="71"/>
                </a:cxn>
                <a:cxn ang="0">
                  <a:pos x="278" y="44"/>
                </a:cxn>
                <a:cxn ang="0">
                  <a:pos x="225" y="21"/>
                </a:cxn>
                <a:cxn ang="0">
                  <a:pos x="167" y="0"/>
                </a:cxn>
              </a:cxnLst>
              <a:rect l="0" t="0" r="r" b="b"/>
              <a:pathLst>
                <a:path w="674" h="576">
                  <a:moveTo>
                    <a:pt x="167" y="0"/>
                  </a:moveTo>
                  <a:lnTo>
                    <a:pt x="157" y="36"/>
                  </a:lnTo>
                  <a:lnTo>
                    <a:pt x="144" y="73"/>
                  </a:lnTo>
                  <a:lnTo>
                    <a:pt x="129" y="111"/>
                  </a:lnTo>
                  <a:lnTo>
                    <a:pt x="109" y="152"/>
                  </a:lnTo>
                  <a:lnTo>
                    <a:pt x="86" y="192"/>
                  </a:lnTo>
                  <a:lnTo>
                    <a:pt x="61" y="232"/>
                  </a:lnTo>
                  <a:lnTo>
                    <a:pt x="31" y="274"/>
                  </a:lnTo>
                  <a:lnTo>
                    <a:pt x="0" y="317"/>
                  </a:lnTo>
                  <a:lnTo>
                    <a:pt x="38" y="357"/>
                  </a:lnTo>
                  <a:lnTo>
                    <a:pt x="79" y="391"/>
                  </a:lnTo>
                  <a:lnTo>
                    <a:pt x="117" y="424"/>
                  </a:lnTo>
                  <a:lnTo>
                    <a:pt x="157" y="453"/>
                  </a:lnTo>
                  <a:lnTo>
                    <a:pt x="200" y="480"/>
                  </a:lnTo>
                  <a:lnTo>
                    <a:pt x="240" y="501"/>
                  </a:lnTo>
                  <a:lnTo>
                    <a:pt x="282" y="520"/>
                  </a:lnTo>
                  <a:lnTo>
                    <a:pt x="324" y="537"/>
                  </a:lnTo>
                  <a:lnTo>
                    <a:pt x="367" y="551"/>
                  </a:lnTo>
                  <a:lnTo>
                    <a:pt x="409" y="560"/>
                  </a:lnTo>
                  <a:lnTo>
                    <a:pt x="453" y="568"/>
                  </a:lnTo>
                  <a:lnTo>
                    <a:pt x="495" y="574"/>
                  </a:lnTo>
                  <a:lnTo>
                    <a:pt x="539" y="576"/>
                  </a:lnTo>
                  <a:lnTo>
                    <a:pt x="584" y="574"/>
                  </a:lnTo>
                  <a:lnTo>
                    <a:pt x="628" y="572"/>
                  </a:lnTo>
                  <a:lnTo>
                    <a:pt x="674" y="566"/>
                  </a:lnTo>
                  <a:lnTo>
                    <a:pt x="662" y="520"/>
                  </a:lnTo>
                  <a:lnTo>
                    <a:pt x="651" y="474"/>
                  </a:lnTo>
                  <a:lnTo>
                    <a:pt x="635" y="430"/>
                  </a:lnTo>
                  <a:lnTo>
                    <a:pt x="618" y="388"/>
                  </a:lnTo>
                  <a:lnTo>
                    <a:pt x="599" y="345"/>
                  </a:lnTo>
                  <a:lnTo>
                    <a:pt x="576" y="305"/>
                  </a:lnTo>
                  <a:lnTo>
                    <a:pt x="551" y="267"/>
                  </a:lnTo>
                  <a:lnTo>
                    <a:pt x="522" y="230"/>
                  </a:lnTo>
                  <a:lnTo>
                    <a:pt x="491" y="194"/>
                  </a:lnTo>
                  <a:lnTo>
                    <a:pt x="455" y="161"/>
                  </a:lnTo>
                  <a:lnTo>
                    <a:pt x="417" y="129"/>
                  </a:lnTo>
                  <a:lnTo>
                    <a:pt x="374" y="100"/>
                  </a:lnTo>
                  <a:lnTo>
                    <a:pt x="328" y="71"/>
                  </a:lnTo>
                  <a:lnTo>
                    <a:pt x="278" y="44"/>
                  </a:lnTo>
                  <a:lnTo>
                    <a:pt x="225" y="21"/>
                  </a:lnTo>
                  <a:lnTo>
                    <a:pt x="167" y="0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19524" name="Freeform 68"/>
            <p:cNvSpPr>
              <a:spLocks/>
            </p:cNvSpPr>
            <p:nvPr/>
          </p:nvSpPr>
          <p:spPr bwMode="auto">
            <a:xfrm>
              <a:off x="2870" y="2273"/>
              <a:ext cx="674" cy="576"/>
            </a:xfrm>
            <a:custGeom>
              <a:avLst/>
              <a:gdLst/>
              <a:ahLst/>
              <a:cxnLst>
                <a:cxn ang="0">
                  <a:pos x="167" y="0"/>
                </a:cxn>
                <a:cxn ang="0">
                  <a:pos x="157" y="36"/>
                </a:cxn>
                <a:cxn ang="0">
                  <a:pos x="144" y="73"/>
                </a:cxn>
                <a:cxn ang="0">
                  <a:pos x="129" y="111"/>
                </a:cxn>
                <a:cxn ang="0">
                  <a:pos x="109" y="152"/>
                </a:cxn>
                <a:cxn ang="0">
                  <a:pos x="86" y="192"/>
                </a:cxn>
                <a:cxn ang="0">
                  <a:pos x="61" y="232"/>
                </a:cxn>
                <a:cxn ang="0">
                  <a:pos x="31" y="274"/>
                </a:cxn>
                <a:cxn ang="0">
                  <a:pos x="0" y="317"/>
                </a:cxn>
                <a:cxn ang="0">
                  <a:pos x="38" y="357"/>
                </a:cxn>
                <a:cxn ang="0">
                  <a:pos x="79" y="391"/>
                </a:cxn>
                <a:cxn ang="0">
                  <a:pos x="117" y="424"/>
                </a:cxn>
                <a:cxn ang="0">
                  <a:pos x="157" y="453"/>
                </a:cxn>
                <a:cxn ang="0">
                  <a:pos x="200" y="480"/>
                </a:cxn>
                <a:cxn ang="0">
                  <a:pos x="240" y="501"/>
                </a:cxn>
                <a:cxn ang="0">
                  <a:pos x="282" y="520"/>
                </a:cxn>
                <a:cxn ang="0">
                  <a:pos x="324" y="537"/>
                </a:cxn>
                <a:cxn ang="0">
                  <a:pos x="367" y="551"/>
                </a:cxn>
                <a:cxn ang="0">
                  <a:pos x="409" y="560"/>
                </a:cxn>
                <a:cxn ang="0">
                  <a:pos x="453" y="568"/>
                </a:cxn>
                <a:cxn ang="0">
                  <a:pos x="495" y="574"/>
                </a:cxn>
                <a:cxn ang="0">
                  <a:pos x="539" y="576"/>
                </a:cxn>
                <a:cxn ang="0">
                  <a:pos x="584" y="574"/>
                </a:cxn>
                <a:cxn ang="0">
                  <a:pos x="628" y="572"/>
                </a:cxn>
                <a:cxn ang="0">
                  <a:pos x="674" y="566"/>
                </a:cxn>
                <a:cxn ang="0">
                  <a:pos x="662" y="520"/>
                </a:cxn>
                <a:cxn ang="0">
                  <a:pos x="651" y="474"/>
                </a:cxn>
                <a:cxn ang="0">
                  <a:pos x="635" y="430"/>
                </a:cxn>
                <a:cxn ang="0">
                  <a:pos x="618" y="388"/>
                </a:cxn>
                <a:cxn ang="0">
                  <a:pos x="599" y="345"/>
                </a:cxn>
                <a:cxn ang="0">
                  <a:pos x="576" y="305"/>
                </a:cxn>
                <a:cxn ang="0">
                  <a:pos x="551" y="267"/>
                </a:cxn>
                <a:cxn ang="0">
                  <a:pos x="522" y="230"/>
                </a:cxn>
                <a:cxn ang="0">
                  <a:pos x="491" y="194"/>
                </a:cxn>
                <a:cxn ang="0">
                  <a:pos x="455" y="161"/>
                </a:cxn>
                <a:cxn ang="0">
                  <a:pos x="417" y="129"/>
                </a:cxn>
                <a:cxn ang="0">
                  <a:pos x="374" y="100"/>
                </a:cxn>
                <a:cxn ang="0">
                  <a:pos x="328" y="71"/>
                </a:cxn>
                <a:cxn ang="0">
                  <a:pos x="278" y="44"/>
                </a:cxn>
                <a:cxn ang="0">
                  <a:pos x="225" y="21"/>
                </a:cxn>
                <a:cxn ang="0">
                  <a:pos x="167" y="0"/>
                </a:cxn>
              </a:cxnLst>
              <a:rect l="0" t="0" r="r" b="b"/>
              <a:pathLst>
                <a:path w="674" h="576">
                  <a:moveTo>
                    <a:pt x="167" y="0"/>
                  </a:moveTo>
                  <a:lnTo>
                    <a:pt x="157" y="36"/>
                  </a:lnTo>
                  <a:lnTo>
                    <a:pt x="144" y="73"/>
                  </a:lnTo>
                  <a:lnTo>
                    <a:pt x="129" y="111"/>
                  </a:lnTo>
                  <a:lnTo>
                    <a:pt x="109" y="152"/>
                  </a:lnTo>
                  <a:lnTo>
                    <a:pt x="86" y="192"/>
                  </a:lnTo>
                  <a:lnTo>
                    <a:pt x="61" y="232"/>
                  </a:lnTo>
                  <a:lnTo>
                    <a:pt x="31" y="274"/>
                  </a:lnTo>
                  <a:lnTo>
                    <a:pt x="0" y="317"/>
                  </a:lnTo>
                  <a:lnTo>
                    <a:pt x="38" y="357"/>
                  </a:lnTo>
                  <a:lnTo>
                    <a:pt x="79" y="391"/>
                  </a:lnTo>
                  <a:lnTo>
                    <a:pt x="117" y="424"/>
                  </a:lnTo>
                  <a:lnTo>
                    <a:pt x="157" y="453"/>
                  </a:lnTo>
                  <a:lnTo>
                    <a:pt x="200" y="480"/>
                  </a:lnTo>
                  <a:lnTo>
                    <a:pt x="240" y="501"/>
                  </a:lnTo>
                  <a:lnTo>
                    <a:pt x="282" y="520"/>
                  </a:lnTo>
                  <a:lnTo>
                    <a:pt x="324" y="537"/>
                  </a:lnTo>
                  <a:lnTo>
                    <a:pt x="367" y="551"/>
                  </a:lnTo>
                  <a:lnTo>
                    <a:pt x="409" y="560"/>
                  </a:lnTo>
                  <a:lnTo>
                    <a:pt x="453" y="568"/>
                  </a:lnTo>
                  <a:lnTo>
                    <a:pt x="495" y="574"/>
                  </a:lnTo>
                  <a:lnTo>
                    <a:pt x="539" y="576"/>
                  </a:lnTo>
                  <a:lnTo>
                    <a:pt x="584" y="574"/>
                  </a:lnTo>
                  <a:lnTo>
                    <a:pt x="628" y="572"/>
                  </a:lnTo>
                  <a:lnTo>
                    <a:pt x="674" y="566"/>
                  </a:lnTo>
                  <a:lnTo>
                    <a:pt x="662" y="520"/>
                  </a:lnTo>
                  <a:lnTo>
                    <a:pt x="651" y="474"/>
                  </a:lnTo>
                  <a:lnTo>
                    <a:pt x="635" y="430"/>
                  </a:lnTo>
                  <a:lnTo>
                    <a:pt x="618" y="388"/>
                  </a:lnTo>
                  <a:lnTo>
                    <a:pt x="599" y="345"/>
                  </a:lnTo>
                  <a:lnTo>
                    <a:pt x="576" y="305"/>
                  </a:lnTo>
                  <a:lnTo>
                    <a:pt x="551" y="267"/>
                  </a:lnTo>
                  <a:lnTo>
                    <a:pt x="522" y="230"/>
                  </a:lnTo>
                  <a:lnTo>
                    <a:pt x="491" y="194"/>
                  </a:lnTo>
                  <a:lnTo>
                    <a:pt x="455" y="161"/>
                  </a:lnTo>
                  <a:lnTo>
                    <a:pt x="417" y="129"/>
                  </a:lnTo>
                  <a:lnTo>
                    <a:pt x="374" y="100"/>
                  </a:lnTo>
                  <a:lnTo>
                    <a:pt x="328" y="71"/>
                  </a:lnTo>
                  <a:lnTo>
                    <a:pt x="278" y="44"/>
                  </a:lnTo>
                  <a:lnTo>
                    <a:pt x="225" y="21"/>
                  </a:lnTo>
                  <a:lnTo>
                    <a:pt x="167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19525" name="Freeform 69"/>
            <p:cNvSpPr>
              <a:spLocks/>
            </p:cNvSpPr>
            <p:nvPr/>
          </p:nvSpPr>
          <p:spPr bwMode="auto">
            <a:xfrm>
              <a:off x="2718" y="2246"/>
              <a:ext cx="319" cy="349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43" y="8"/>
                </a:cxn>
                <a:cxn ang="0">
                  <a:pos x="85" y="4"/>
                </a:cxn>
                <a:cxn ang="0">
                  <a:pos x="127" y="0"/>
                </a:cxn>
                <a:cxn ang="0">
                  <a:pos x="167" y="2"/>
                </a:cxn>
                <a:cxn ang="0">
                  <a:pos x="206" y="4"/>
                </a:cxn>
                <a:cxn ang="0">
                  <a:pos x="244" y="10"/>
                </a:cxn>
                <a:cxn ang="0">
                  <a:pos x="283" y="19"/>
                </a:cxn>
                <a:cxn ang="0">
                  <a:pos x="319" y="29"/>
                </a:cxn>
                <a:cxn ang="0">
                  <a:pos x="304" y="73"/>
                </a:cxn>
                <a:cxn ang="0">
                  <a:pos x="286" y="117"/>
                </a:cxn>
                <a:cxn ang="0">
                  <a:pos x="267" y="157"/>
                </a:cxn>
                <a:cxn ang="0">
                  <a:pos x="246" y="198"/>
                </a:cxn>
                <a:cxn ang="0">
                  <a:pos x="225" y="238"/>
                </a:cxn>
                <a:cxn ang="0">
                  <a:pos x="202" y="276"/>
                </a:cxn>
                <a:cxn ang="0">
                  <a:pos x="177" y="313"/>
                </a:cxn>
                <a:cxn ang="0">
                  <a:pos x="152" y="349"/>
                </a:cxn>
                <a:cxn ang="0">
                  <a:pos x="127" y="309"/>
                </a:cxn>
                <a:cxn ang="0">
                  <a:pos x="106" y="267"/>
                </a:cxn>
                <a:cxn ang="0">
                  <a:pos x="83" y="227"/>
                </a:cxn>
                <a:cxn ang="0">
                  <a:pos x="64" y="186"/>
                </a:cxn>
                <a:cxn ang="0">
                  <a:pos x="45" y="144"/>
                </a:cxn>
                <a:cxn ang="0">
                  <a:pos x="29" y="102"/>
                </a:cxn>
                <a:cxn ang="0">
                  <a:pos x="14" y="60"/>
                </a:cxn>
                <a:cxn ang="0">
                  <a:pos x="0" y="17"/>
                </a:cxn>
              </a:cxnLst>
              <a:rect l="0" t="0" r="r" b="b"/>
              <a:pathLst>
                <a:path w="319" h="349">
                  <a:moveTo>
                    <a:pt x="0" y="17"/>
                  </a:moveTo>
                  <a:lnTo>
                    <a:pt x="43" y="8"/>
                  </a:lnTo>
                  <a:lnTo>
                    <a:pt x="85" y="4"/>
                  </a:lnTo>
                  <a:lnTo>
                    <a:pt x="127" y="0"/>
                  </a:lnTo>
                  <a:lnTo>
                    <a:pt x="167" y="2"/>
                  </a:lnTo>
                  <a:lnTo>
                    <a:pt x="206" y="4"/>
                  </a:lnTo>
                  <a:lnTo>
                    <a:pt x="244" y="10"/>
                  </a:lnTo>
                  <a:lnTo>
                    <a:pt x="283" y="19"/>
                  </a:lnTo>
                  <a:lnTo>
                    <a:pt x="319" y="29"/>
                  </a:lnTo>
                  <a:lnTo>
                    <a:pt x="304" y="73"/>
                  </a:lnTo>
                  <a:lnTo>
                    <a:pt x="286" y="117"/>
                  </a:lnTo>
                  <a:lnTo>
                    <a:pt x="267" y="157"/>
                  </a:lnTo>
                  <a:lnTo>
                    <a:pt x="246" y="198"/>
                  </a:lnTo>
                  <a:lnTo>
                    <a:pt x="225" y="238"/>
                  </a:lnTo>
                  <a:lnTo>
                    <a:pt x="202" y="276"/>
                  </a:lnTo>
                  <a:lnTo>
                    <a:pt x="177" y="313"/>
                  </a:lnTo>
                  <a:lnTo>
                    <a:pt x="152" y="349"/>
                  </a:lnTo>
                  <a:lnTo>
                    <a:pt x="127" y="309"/>
                  </a:lnTo>
                  <a:lnTo>
                    <a:pt x="106" y="267"/>
                  </a:lnTo>
                  <a:lnTo>
                    <a:pt x="83" y="227"/>
                  </a:lnTo>
                  <a:lnTo>
                    <a:pt x="64" y="186"/>
                  </a:lnTo>
                  <a:lnTo>
                    <a:pt x="45" y="144"/>
                  </a:lnTo>
                  <a:lnTo>
                    <a:pt x="29" y="102"/>
                  </a:lnTo>
                  <a:lnTo>
                    <a:pt x="14" y="6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FFC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19526" name="Freeform 70"/>
            <p:cNvSpPr>
              <a:spLocks/>
            </p:cNvSpPr>
            <p:nvPr/>
          </p:nvSpPr>
          <p:spPr bwMode="auto">
            <a:xfrm>
              <a:off x="2718" y="2246"/>
              <a:ext cx="319" cy="349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43" y="8"/>
                </a:cxn>
                <a:cxn ang="0">
                  <a:pos x="85" y="4"/>
                </a:cxn>
                <a:cxn ang="0">
                  <a:pos x="127" y="0"/>
                </a:cxn>
                <a:cxn ang="0">
                  <a:pos x="167" y="2"/>
                </a:cxn>
                <a:cxn ang="0">
                  <a:pos x="206" y="4"/>
                </a:cxn>
                <a:cxn ang="0">
                  <a:pos x="244" y="10"/>
                </a:cxn>
                <a:cxn ang="0">
                  <a:pos x="283" y="19"/>
                </a:cxn>
                <a:cxn ang="0">
                  <a:pos x="319" y="29"/>
                </a:cxn>
                <a:cxn ang="0">
                  <a:pos x="304" y="73"/>
                </a:cxn>
                <a:cxn ang="0">
                  <a:pos x="286" y="117"/>
                </a:cxn>
                <a:cxn ang="0">
                  <a:pos x="267" y="157"/>
                </a:cxn>
                <a:cxn ang="0">
                  <a:pos x="246" y="198"/>
                </a:cxn>
                <a:cxn ang="0">
                  <a:pos x="225" y="238"/>
                </a:cxn>
                <a:cxn ang="0">
                  <a:pos x="202" y="276"/>
                </a:cxn>
                <a:cxn ang="0">
                  <a:pos x="177" y="313"/>
                </a:cxn>
                <a:cxn ang="0">
                  <a:pos x="152" y="349"/>
                </a:cxn>
                <a:cxn ang="0">
                  <a:pos x="127" y="309"/>
                </a:cxn>
                <a:cxn ang="0">
                  <a:pos x="106" y="267"/>
                </a:cxn>
                <a:cxn ang="0">
                  <a:pos x="83" y="227"/>
                </a:cxn>
                <a:cxn ang="0">
                  <a:pos x="64" y="186"/>
                </a:cxn>
                <a:cxn ang="0">
                  <a:pos x="45" y="144"/>
                </a:cxn>
                <a:cxn ang="0">
                  <a:pos x="29" y="102"/>
                </a:cxn>
                <a:cxn ang="0">
                  <a:pos x="14" y="60"/>
                </a:cxn>
                <a:cxn ang="0">
                  <a:pos x="0" y="17"/>
                </a:cxn>
              </a:cxnLst>
              <a:rect l="0" t="0" r="r" b="b"/>
              <a:pathLst>
                <a:path w="319" h="349">
                  <a:moveTo>
                    <a:pt x="0" y="17"/>
                  </a:moveTo>
                  <a:lnTo>
                    <a:pt x="43" y="8"/>
                  </a:lnTo>
                  <a:lnTo>
                    <a:pt x="85" y="4"/>
                  </a:lnTo>
                  <a:lnTo>
                    <a:pt x="127" y="0"/>
                  </a:lnTo>
                  <a:lnTo>
                    <a:pt x="167" y="2"/>
                  </a:lnTo>
                  <a:lnTo>
                    <a:pt x="206" y="4"/>
                  </a:lnTo>
                  <a:lnTo>
                    <a:pt x="244" y="10"/>
                  </a:lnTo>
                  <a:lnTo>
                    <a:pt x="283" y="19"/>
                  </a:lnTo>
                  <a:lnTo>
                    <a:pt x="319" y="29"/>
                  </a:lnTo>
                  <a:lnTo>
                    <a:pt x="304" y="73"/>
                  </a:lnTo>
                  <a:lnTo>
                    <a:pt x="286" y="117"/>
                  </a:lnTo>
                  <a:lnTo>
                    <a:pt x="267" y="157"/>
                  </a:lnTo>
                  <a:lnTo>
                    <a:pt x="246" y="198"/>
                  </a:lnTo>
                  <a:lnTo>
                    <a:pt x="225" y="238"/>
                  </a:lnTo>
                  <a:lnTo>
                    <a:pt x="202" y="276"/>
                  </a:lnTo>
                  <a:lnTo>
                    <a:pt x="177" y="313"/>
                  </a:lnTo>
                  <a:lnTo>
                    <a:pt x="152" y="349"/>
                  </a:lnTo>
                  <a:lnTo>
                    <a:pt x="127" y="309"/>
                  </a:lnTo>
                  <a:lnTo>
                    <a:pt x="106" y="267"/>
                  </a:lnTo>
                  <a:lnTo>
                    <a:pt x="83" y="227"/>
                  </a:lnTo>
                  <a:lnTo>
                    <a:pt x="64" y="186"/>
                  </a:lnTo>
                  <a:lnTo>
                    <a:pt x="45" y="144"/>
                  </a:lnTo>
                  <a:lnTo>
                    <a:pt x="29" y="102"/>
                  </a:lnTo>
                  <a:lnTo>
                    <a:pt x="14" y="60"/>
                  </a:lnTo>
                  <a:lnTo>
                    <a:pt x="0" y="17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19527" name="Text Box 71"/>
            <p:cNvSpPr txBox="1">
              <a:spLocks noChangeArrowheads="1"/>
            </p:cNvSpPr>
            <p:nvPr/>
          </p:nvSpPr>
          <p:spPr bwMode="auto">
            <a:xfrm>
              <a:off x="2369" y="2976"/>
              <a:ext cx="1067" cy="3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>
                <a:spcBef>
                  <a:spcPct val="20000"/>
                </a:spcBef>
              </a:pPr>
              <a:r>
                <a:rPr lang="pt-BR" sz="1400" b="1">
                  <a:solidFill>
                    <a:srgbClr val="FFFFFF"/>
                  </a:solidFill>
                  <a:latin typeface="Arial" charset="0"/>
                </a:rPr>
                <a:t>Brigada de </a:t>
              </a:r>
            </a:p>
            <a:p>
              <a:pPr algn="ctr" eaLnBrk="0" hangingPunct="0">
                <a:spcBef>
                  <a:spcPct val="20000"/>
                </a:spcBef>
              </a:pPr>
              <a:r>
                <a:rPr lang="pt-BR" sz="1400" b="1">
                  <a:solidFill>
                    <a:srgbClr val="FFFFFF"/>
                  </a:solidFill>
                  <a:latin typeface="Arial" charset="0"/>
                </a:rPr>
                <a:t>Primeros Auxilios</a:t>
              </a:r>
              <a:endParaRPr lang="pt-BR" sz="1800" b="1">
                <a:latin typeface="Arial" charset="0"/>
              </a:endParaRPr>
            </a:p>
          </p:txBody>
        </p:sp>
      </p:grpSp>
      <p:grpSp>
        <p:nvGrpSpPr>
          <p:cNvPr id="4" name="Group 75"/>
          <p:cNvGrpSpPr>
            <a:grpSpLocks/>
          </p:cNvGrpSpPr>
          <p:nvPr/>
        </p:nvGrpSpPr>
        <p:grpSpPr bwMode="auto">
          <a:xfrm>
            <a:off x="1447800" y="1676400"/>
            <a:ext cx="6248400" cy="4343400"/>
            <a:chOff x="960" y="1200"/>
            <a:chExt cx="3936" cy="2736"/>
          </a:xfrm>
        </p:grpSpPr>
        <p:sp>
          <p:nvSpPr>
            <p:cNvPr id="19532" name="Rectangle 76"/>
            <p:cNvSpPr>
              <a:spLocks noChangeArrowheads="1"/>
            </p:cNvSpPr>
            <p:nvPr/>
          </p:nvSpPr>
          <p:spPr bwMode="auto">
            <a:xfrm>
              <a:off x="960" y="1200"/>
              <a:ext cx="3936" cy="2736"/>
            </a:xfrm>
            <a:prstGeom prst="rect">
              <a:avLst/>
            </a:prstGeom>
            <a:noFill/>
            <a:ln w="762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9533" name="Text Box 77"/>
            <p:cNvSpPr txBox="1">
              <a:spLocks noChangeArrowheads="1"/>
            </p:cNvSpPr>
            <p:nvPr/>
          </p:nvSpPr>
          <p:spPr bwMode="auto">
            <a:xfrm>
              <a:off x="1008" y="1248"/>
              <a:ext cx="9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20000"/>
                </a:spcBef>
              </a:pPr>
              <a:r>
                <a:rPr lang="pt-BR" sz="1800" b="1" i="1">
                  <a:solidFill>
                    <a:srgbClr val="FF0000"/>
                  </a:solidFill>
                  <a:latin typeface="Arial" charset="0"/>
                </a:rPr>
                <a:t>Comunidad</a:t>
              </a:r>
              <a:endParaRPr lang="pt-BR" sz="3000">
                <a:solidFill>
                  <a:srgbClr val="FF0000"/>
                </a:solidFill>
                <a:latin typeface="Tahoma" pitchFamily="34" charset="0"/>
              </a:endParaRPr>
            </a:p>
          </p:txBody>
        </p:sp>
        <p:sp>
          <p:nvSpPr>
            <p:cNvPr id="19534" name="Text Box 78"/>
            <p:cNvSpPr txBox="1">
              <a:spLocks noChangeArrowheads="1"/>
            </p:cNvSpPr>
            <p:nvPr/>
          </p:nvSpPr>
          <p:spPr bwMode="auto">
            <a:xfrm>
              <a:off x="3600" y="3552"/>
              <a:ext cx="122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20000"/>
                </a:spcBef>
              </a:pPr>
              <a:r>
                <a:rPr lang="pt-BR" sz="1800" b="1" i="1">
                  <a:solidFill>
                    <a:srgbClr val="000000"/>
                  </a:solidFill>
                  <a:latin typeface="Arial" charset="0"/>
                </a:rPr>
                <a:t>Medio Ambiente</a:t>
              </a:r>
              <a:endParaRPr lang="pt-BR" sz="3000">
                <a:solidFill>
                  <a:srgbClr val="000000"/>
                </a:solidFill>
                <a:latin typeface="Tahoma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4050320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98057" y="4077072"/>
            <a:ext cx="905506" cy="1368152"/>
          </a:xfrm>
          <a:prstGeom prst="rect">
            <a:avLst/>
          </a:prstGeom>
          <a:noFill/>
        </p:spPr>
      </p:pic>
      <p:pic>
        <p:nvPicPr>
          <p:cNvPr id="6" name="Imagen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04970" y="2420888"/>
            <a:ext cx="1691680" cy="1152128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827584" y="2708920"/>
            <a:ext cx="62173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800" b="1" dirty="0" smtClean="0">
                <a:solidFill>
                  <a:srgbClr val="800000"/>
                </a:solidFill>
              </a:rPr>
              <a:t>Plan de Prevención y </a:t>
            </a:r>
            <a:r>
              <a:rPr lang="es-MX" sz="4800" b="1" dirty="0" err="1" smtClean="0">
                <a:solidFill>
                  <a:srgbClr val="800000"/>
                </a:solidFill>
              </a:rPr>
              <a:t>Resiliencia</a:t>
            </a:r>
            <a:r>
              <a:rPr lang="es-MX" sz="4800" b="1" dirty="0" smtClean="0">
                <a:solidFill>
                  <a:srgbClr val="800000"/>
                </a:solidFill>
              </a:rPr>
              <a:t> Escolar </a:t>
            </a:r>
            <a:endParaRPr lang="es-MX" sz="4800" b="1" dirty="0">
              <a:solidFill>
                <a:srgbClr val="800000"/>
              </a:solidFill>
            </a:endParaRPr>
          </a:p>
        </p:txBody>
      </p:sp>
      <p:pic>
        <p:nvPicPr>
          <p:cNvPr id="7" name="Imagen 6"/>
          <p:cNvPicPr/>
          <p:nvPr/>
        </p:nvPicPr>
        <p:blipFill rotWithShape="1">
          <a:blip r:embed="rId5"/>
          <a:srcRect l="51581" t="38307" r="24342" b="48079"/>
          <a:stretch/>
        </p:blipFill>
        <p:spPr bwMode="auto">
          <a:xfrm>
            <a:off x="6516216" y="5949280"/>
            <a:ext cx="2448272" cy="7920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3465331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RUBI DEL CARMEN\Documents\Acala\IMG_20170802_1407529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573016"/>
            <a:ext cx="4320480" cy="289762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6" name="4 Rectángulo"/>
          <p:cNvSpPr/>
          <p:nvPr/>
        </p:nvSpPr>
        <p:spPr>
          <a:xfrm>
            <a:off x="323528" y="1700808"/>
            <a:ext cx="82809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400" b="1" dirty="0" smtClean="0">
                <a:latin typeface="Times New Roman" pitchFamily="18" charset="0"/>
                <a:cs typeface="Times New Roman" pitchFamily="18" charset="0"/>
              </a:rPr>
              <a:t>Objetivo</a:t>
            </a:r>
          </a:p>
          <a:p>
            <a:pPr algn="just"/>
            <a:r>
              <a:rPr lang="es-MX" sz="2400" dirty="0" smtClean="0"/>
              <a:t>Potencializar </a:t>
            </a:r>
            <a:r>
              <a:rPr lang="es-MX" sz="2400" dirty="0"/>
              <a:t>la prevención de nuevos riesgos de desastre, reduciendo los existentes, y aumentar la </a:t>
            </a:r>
            <a:r>
              <a:rPr lang="es-MX" sz="2400" b="1" dirty="0" smtClean="0"/>
              <a:t>Resiliencia</a:t>
            </a:r>
            <a:r>
              <a:rPr lang="es-MX" sz="2400" dirty="0" smtClean="0"/>
              <a:t>  en las aulas escolares,  buscando alcanzar </a:t>
            </a:r>
            <a:r>
              <a:rPr lang="es-MX" sz="2400" dirty="0"/>
              <a:t>un desarrollo sostenible.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683568" y="836712"/>
            <a:ext cx="7560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 smtClean="0"/>
              <a:t>Plan de Prevención y </a:t>
            </a:r>
            <a:r>
              <a:rPr lang="es-MX" sz="3200" b="1" dirty="0" err="1" smtClean="0"/>
              <a:t>Resiliencia</a:t>
            </a:r>
            <a:r>
              <a:rPr lang="es-MX" sz="3200" b="1" dirty="0" smtClean="0"/>
              <a:t> Escolar </a:t>
            </a:r>
            <a:endParaRPr lang="es-MX" sz="3200" b="1" dirty="0"/>
          </a:p>
        </p:txBody>
      </p:sp>
    </p:spTree>
    <p:extLst>
      <p:ext uri="{BB962C8B-B14F-4D97-AF65-F5344CB8AC3E}">
        <p14:creationId xmlns:p14="http://schemas.microsoft.com/office/powerpoint/2010/main" xmlns="" val="32644362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187624" y="483460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Times New Roman" pitchFamily="18" charset="0"/>
                <a:cs typeface="Times New Roman" pitchFamily="18" charset="0"/>
              </a:rPr>
              <a:t>Plan </a:t>
            </a:r>
            <a:r>
              <a:rPr lang="es-MX" sz="2400" b="1" dirty="0" smtClean="0">
                <a:latin typeface="Times New Roman" pitchFamily="18" charset="0"/>
                <a:cs typeface="Times New Roman" pitchFamily="18" charset="0"/>
              </a:rPr>
              <a:t>de </a:t>
            </a:r>
            <a:r>
              <a:rPr lang="es-MX" sz="2400" b="1" dirty="0">
                <a:latin typeface="Times New Roman" pitchFamily="18" charset="0"/>
                <a:cs typeface="Times New Roman" pitchFamily="18" charset="0"/>
              </a:rPr>
              <a:t>Prevención y </a:t>
            </a:r>
            <a:r>
              <a:rPr lang="es-MX" sz="2400" b="1" dirty="0" err="1" smtClean="0">
                <a:latin typeface="Times New Roman" pitchFamily="18" charset="0"/>
                <a:cs typeface="Times New Roman" pitchFamily="18" charset="0"/>
              </a:rPr>
              <a:t>Resiliencia</a:t>
            </a:r>
            <a:r>
              <a:rPr lang="es-MX" sz="2400" b="1" dirty="0" smtClean="0">
                <a:latin typeface="Times New Roman" pitchFamily="18" charset="0"/>
                <a:cs typeface="Times New Roman" pitchFamily="18" charset="0"/>
              </a:rPr>
              <a:t> Escolar</a:t>
            </a:r>
            <a:endParaRPr lang="es-MX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utoShape 2" descr="Resultado de imagen para niÃ±o y maestrocon lup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5" name="4 CuadroTexto"/>
          <p:cNvSpPr txBox="1"/>
          <p:nvPr/>
        </p:nvSpPr>
        <p:spPr>
          <a:xfrm>
            <a:off x="307975" y="1180731"/>
            <a:ext cx="7279977" cy="353943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b="1" dirty="0" smtClean="0"/>
              <a:t>1.- Datos de la Escuela.</a:t>
            </a:r>
            <a:endParaRPr lang="es-MX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4788024" y="1878882"/>
            <a:ext cx="3813992" cy="29700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MX" dirty="0" smtClean="0"/>
              <a:t>Los datos de la escuela nos servirán para saber que  tiene la escuela, alumnado y la capacidad para la atención en caso emergencia . En este apartado se realiza la parte de la identificación de bienes y personas expuestas.</a:t>
            </a:r>
          </a:p>
          <a:p>
            <a:pPr algn="just"/>
            <a:endParaRPr lang="es-MX" dirty="0"/>
          </a:p>
          <a:p>
            <a:pPr algn="just"/>
            <a:endParaRPr lang="es-MX" dirty="0" smtClean="0"/>
          </a:p>
          <a:p>
            <a:pPr algn="just"/>
            <a:r>
              <a:rPr lang="es-MX" dirty="0" smtClean="0"/>
              <a:t>Los datos deberán ser proporcionados por el director y/o presidente del comité de padres de familia.</a:t>
            </a:r>
            <a:endParaRPr lang="es-MX" dirty="0"/>
          </a:p>
        </p:txBody>
      </p:sp>
      <p:sp>
        <p:nvSpPr>
          <p:cNvPr id="6" name="5 CuadroTexto"/>
          <p:cNvSpPr txBox="1"/>
          <p:nvPr/>
        </p:nvSpPr>
        <p:spPr>
          <a:xfrm>
            <a:off x="4788024" y="5641503"/>
            <a:ext cx="4032448" cy="615553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b="1" dirty="0" smtClean="0"/>
              <a:t>Nota: Es importante que los datos sean actualizados.</a:t>
            </a:r>
            <a:endParaRPr lang="es-MX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r="53350"/>
          <a:stretch/>
        </p:blipFill>
        <p:spPr>
          <a:xfrm>
            <a:off x="307974" y="1702443"/>
            <a:ext cx="4120009" cy="4750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84018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51520" y="573494"/>
            <a:ext cx="7416824" cy="40011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MX" sz="2000" b="1" dirty="0" smtClean="0">
                <a:latin typeface="Times New Roman" pitchFamily="18" charset="0"/>
                <a:cs typeface="Times New Roman" pitchFamily="18" charset="0"/>
              </a:rPr>
              <a:t>2.- Conformación de Comité de Prevención y Resiliencia Escolar</a:t>
            </a:r>
            <a:endParaRPr lang="es-MX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01458103"/>
              </p:ext>
            </p:extLst>
          </p:nvPr>
        </p:nvGraphicFramePr>
        <p:xfrm>
          <a:off x="467544" y="1196752"/>
          <a:ext cx="7056785" cy="33121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21104"/>
                <a:gridCol w="1707287"/>
                <a:gridCol w="1479650"/>
                <a:gridCol w="1138191"/>
                <a:gridCol w="910553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</a:rPr>
                        <a:t>Responsabilidad</a:t>
                      </a:r>
                      <a:endParaRPr lang="es-MX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</a:rPr>
                        <a:t>Atribuciones</a:t>
                      </a:r>
                      <a:endParaRPr lang="es-MX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</a:rPr>
                        <a:t>Nombre</a:t>
                      </a:r>
                      <a:endParaRPr lang="es-MX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</a:rPr>
                        <a:t>Teléfono</a:t>
                      </a:r>
                      <a:endParaRPr lang="es-MX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</a:rPr>
                        <a:t>Correo</a:t>
                      </a:r>
                      <a:endParaRPr lang="es-MX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Coordinador general </a:t>
                      </a:r>
                      <a:endParaRPr lang="es-MX" sz="16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</a:rPr>
                        <a:t>Poner funciones conforme acta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</a:rPr>
                        <a:t> </a:t>
                      </a:r>
                      <a:endParaRPr lang="es-MX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</a:rPr>
                        <a:t> </a:t>
                      </a:r>
                      <a:endParaRPr lang="es-MX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</a:rPr>
                        <a:t> </a:t>
                      </a:r>
                      <a:endParaRPr lang="es-MX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</a:rPr>
                        <a:t> </a:t>
                      </a:r>
                      <a:endParaRPr lang="es-MX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Primeros auxilios </a:t>
                      </a:r>
                      <a:endParaRPr lang="es-MX" sz="16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</a:rPr>
                        <a:t>Poner funciones conforme acta</a:t>
                      </a:r>
                      <a:endParaRPr lang="es-MX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</a:rPr>
                        <a:t> </a:t>
                      </a:r>
                      <a:endParaRPr lang="es-MX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</a:rPr>
                        <a:t> </a:t>
                      </a:r>
                      <a:endParaRPr lang="es-MX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</a:rPr>
                        <a:t> </a:t>
                      </a:r>
                      <a:endParaRPr lang="es-MX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Brigada de búsqueda y rescate </a:t>
                      </a:r>
                      <a:endParaRPr lang="es-MX" sz="16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</a:rPr>
                        <a:t>Poner funciones conforme acta</a:t>
                      </a:r>
                      <a:endParaRPr lang="es-MX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</a:rPr>
                        <a:t> </a:t>
                      </a:r>
                      <a:endParaRPr lang="es-MX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</a:rPr>
                        <a:t> </a:t>
                      </a:r>
                      <a:endParaRPr lang="es-MX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</a:rPr>
                        <a:t> </a:t>
                      </a:r>
                      <a:endParaRPr lang="es-MX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Brigada de evacuación de inmuebles </a:t>
                      </a:r>
                      <a:endParaRPr lang="es-MX" sz="160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</a:rPr>
                        <a:t>Poner funciones conforme acta</a:t>
                      </a:r>
                      <a:endParaRPr lang="es-MX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</a:rPr>
                        <a:t> </a:t>
                      </a:r>
                      <a:endParaRPr lang="es-MX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</a:rPr>
                        <a:t> </a:t>
                      </a:r>
                      <a:endParaRPr lang="es-MX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</a:rPr>
                        <a:t> </a:t>
                      </a:r>
                      <a:endParaRPr lang="es-MX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Brigada de combate de incendios </a:t>
                      </a:r>
                      <a:endParaRPr lang="es-MX" sz="16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</a:rPr>
                        <a:t>Poner funciones conforme acta</a:t>
                      </a:r>
                      <a:endParaRPr lang="es-MX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</a:rPr>
                        <a:t> </a:t>
                      </a:r>
                      <a:endParaRPr lang="es-MX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</a:rPr>
                        <a:t> </a:t>
                      </a:r>
                      <a:endParaRPr lang="es-MX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</a:rPr>
                        <a:t> </a:t>
                      </a:r>
                      <a:endParaRPr lang="es-MX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Brigada de comunicaciones </a:t>
                      </a:r>
                      <a:endParaRPr lang="es-MX" sz="16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</a:rPr>
                        <a:t>Poner funciones conforme acta</a:t>
                      </a:r>
                      <a:endParaRPr lang="es-MX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</a:rPr>
                        <a:t> </a:t>
                      </a:r>
                      <a:endParaRPr lang="es-MX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</a:rPr>
                        <a:t> </a:t>
                      </a:r>
                      <a:endParaRPr lang="es-MX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</a:rPr>
                        <a:t> </a:t>
                      </a:r>
                      <a:endParaRPr lang="es-MX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7434265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92483" y="587142"/>
            <a:ext cx="7416824" cy="4001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sz="2000" b="1" dirty="0" smtClean="0">
                <a:latin typeface="Times New Roman" pitchFamily="18" charset="0"/>
                <a:cs typeface="Times New Roman" pitchFamily="18" charset="0"/>
              </a:rPr>
              <a:t>3.- Calendario de Identificación de Amenazas</a:t>
            </a:r>
            <a:endParaRPr lang="es-MX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779" y="1196752"/>
            <a:ext cx="8527990" cy="5339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508501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964455" y="396410"/>
            <a:ext cx="7416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 smtClean="0">
                <a:latin typeface="Times New Roman" pitchFamily="18" charset="0"/>
                <a:cs typeface="Times New Roman" pitchFamily="18" charset="0"/>
              </a:rPr>
              <a:t>4.- Memoria Histórica</a:t>
            </a:r>
            <a:endParaRPr lang="es-MX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4980" y="931516"/>
            <a:ext cx="4388608" cy="26415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4932039" y="1099773"/>
            <a:ext cx="4032449" cy="175432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MX" sz="1800" dirty="0" smtClean="0">
                <a:latin typeface="Times New Roman" pitchFamily="18" charset="0"/>
                <a:cs typeface="Times New Roman" pitchFamily="18" charset="0"/>
              </a:rPr>
              <a:t>La memoria histórica es una herramienta que permite: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es-MX" sz="1800" dirty="0" smtClean="0">
                <a:latin typeface="Times New Roman" pitchFamily="18" charset="0"/>
                <a:cs typeface="Times New Roman" pitchFamily="18" charset="0"/>
              </a:rPr>
              <a:t>La toma de decisiones.</a:t>
            </a:r>
            <a:endParaRPr lang="es-MX" sz="18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es-MX" sz="1800" dirty="0" smtClean="0">
                <a:latin typeface="Times New Roman" pitchFamily="18" charset="0"/>
                <a:cs typeface="Times New Roman" pitchFamily="18" charset="0"/>
              </a:rPr>
              <a:t>Conocer las emergencias presentadas. </a:t>
            </a:r>
            <a:endParaRPr lang="es-MX" sz="18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es-MX" sz="1800" dirty="0" smtClean="0">
                <a:latin typeface="Times New Roman" pitchFamily="18" charset="0"/>
                <a:cs typeface="Times New Roman" pitchFamily="18" charset="0"/>
              </a:rPr>
              <a:t>Conocer los daños que se generaron en la emergencia. </a:t>
            </a:r>
            <a:endParaRPr lang="es-MX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84980" y="4246444"/>
            <a:ext cx="8959020" cy="120032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MX" b="1" dirty="0" smtClean="0">
                <a:latin typeface="Times New Roman" pitchFamily="18" charset="0"/>
                <a:cs typeface="Times New Roman" pitchFamily="18" charset="0"/>
              </a:rPr>
              <a:t>Ejemplo:</a:t>
            </a:r>
          </a:p>
          <a:p>
            <a:r>
              <a:rPr lang="es-MX" b="1" dirty="0" smtClean="0"/>
              <a:t>Evento:</a:t>
            </a:r>
            <a:r>
              <a:rPr lang="es-MX" dirty="0" smtClean="0"/>
              <a:t>  Inundación en la Esc. Preparatoria Nº 2</a:t>
            </a:r>
          </a:p>
          <a:p>
            <a:r>
              <a:rPr lang="es-MX" b="1" dirty="0" smtClean="0"/>
              <a:t>Descripción: </a:t>
            </a:r>
            <a:r>
              <a:rPr lang="es-MX" dirty="0" smtClean="0"/>
              <a:t>El día 21 de Enero la Escuela se inundó derivado del frente frio N0. 12 ocasionando daños en infraestructura y  material didáctico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232427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051720" y="181746"/>
            <a:ext cx="5071605" cy="40011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MX" sz="2000" b="1" dirty="0" smtClean="0">
                <a:latin typeface="Times New Roman" pitchFamily="18" charset="0"/>
                <a:cs typeface="Times New Roman" pitchFamily="18" charset="0"/>
              </a:rPr>
              <a:t>5.- Identificación de Riesgos en las Escuelas</a:t>
            </a:r>
            <a:endParaRPr lang="es-MX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95915773"/>
              </p:ext>
            </p:extLst>
          </p:nvPr>
        </p:nvGraphicFramePr>
        <p:xfrm>
          <a:off x="924287" y="2060848"/>
          <a:ext cx="7058973" cy="36190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21312"/>
                <a:gridCol w="520989"/>
                <a:gridCol w="3212053"/>
                <a:gridCol w="504619"/>
              </a:tblGrid>
              <a:tr h="462909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 dirty="0">
                          <a:effectLst/>
                        </a:rPr>
                        <a:t>Riesgos por amenazas naturales</a:t>
                      </a:r>
                      <a:endParaRPr lang="es-MX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 dirty="0">
                          <a:effectLst/>
                        </a:rPr>
                        <a:t>Riesgos por amenazas socio-organizativas</a:t>
                      </a:r>
                      <a:endParaRPr lang="es-MX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4629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 dirty="0">
                          <a:effectLst/>
                        </a:rPr>
                        <a:t>Inundación</a:t>
                      </a:r>
                      <a:endParaRPr lang="es-MX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 dirty="0">
                          <a:effectLst/>
                        </a:rPr>
                        <a:t> </a:t>
                      </a:r>
                      <a:endParaRPr lang="es-MX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 dirty="0">
                          <a:effectLst/>
                        </a:rPr>
                        <a:t>Explosión</a:t>
                      </a:r>
                      <a:endParaRPr lang="es-MX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29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 dirty="0">
                          <a:effectLst/>
                        </a:rPr>
                        <a:t>Derrumbe</a:t>
                      </a:r>
                      <a:endParaRPr lang="es-MX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>
                          <a:effectLst/>
                        </a:rPr>
                        <a:t> </a:t>
                      </a:r>
                      <a:endParaRPr lang="es-MX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 dirty="0">
                          <a:effectLst/>
                        </a:rPr>
                        <a:t>Electrocutamiento</a:t>
                      </a:r>
                      <a:endParaRPr lang="es-MX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29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>
                          <a:effectLst/>
                        </a:rPr>
                        <a:t>Hundimiento </a:t>
                      </a:r>
                      <a:endParaRPr lang="es-MX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>
                          <a:effectLst/>
                        </a:rPr>
                        <a:t> </a:t>
                      </a:r>
                      <a:endParaRPr lang="es-MX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 dirty="0">
                          <a:effectLst/>
                        </a:rPr>
                        <a:t>Accidentes viales</a:t>
                      </a:r>
                      <a:endParaRPr lang="es-MX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29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>
                          <a:effectLst/>
                        </a:rPr>
                        <a:t>Escasez de agua</a:t>
                      </a:r>
                      <a:endParaRPr lang="es-MX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>
                          <a:effectLst/>
                        </a:rPr>
                        <a:t> </a:t>
                      </a:r>
                      <a:endParaRPr lang="es-MX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 dirty="0">
                          <a:effectLst/>
                        </a:rPr>
                        <a:t>Conflictos</a:t>
                      </a:r>
                      <a:endParaRPr lang="es-MX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29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>
                          <a:effectLst/>
                        </a:rPr>
                        <a:t>Incendio</a:t>
                      </a:r>
                      <a:endParaRPr lang="es-MX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>
                          <a:effectLst/>
                        </a:rPr>
                        <a:t> </a:t>
                      </a:r>
                      <a:endParaRPr lang="es-MX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 dirty="0">
                          <a:effectLst/>
                        </a:rPr>
                        <a:t>Violencia</a:t>
                      </a:r>
                      <a:endParaRPr lang="es-MX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29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>
                          <a:effectLst/>
                        </a:rPr>
                        <a:t>Enfermedades intestinales</a:t>
                      </a:r>
                      <a:endParaRPr lang="es-MX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>
                          <a:effectLst/>
                        </a:rPr>
                        <a:t> </a:t>
                      </a:r>
                      <a:endParaRPr lang="es-MX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 dirty="0">
                          <a:effectLst/>
                        </a:rPr>
                        <a:t> </a:t>
                      </a:r>
                      <a:endParaRPr lang="es-MX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3 Rectángulo"/>
          <p:cNvSpPr/>
          <p:nvPr/>
        </p:nvSpPr>
        <p:spPr>
          <a:xfrm>
            <a:off x="611560" y="991795"/>
            <a:ext cx="7776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800" b="1" dirty="0"/>
              <a:t>Identifiquen y marquen con una “x” los principales riesgos para la escuela.</a:t>
            </a:r>
          </a:p>
        </p:txBody>
      </p:sp>
    </p:spTree>
    <p:extLst>
      <p:ext uri="{BB962C8B-B14F-4D97-AF65-F5344CB8AC3E}">
        <p14:creationId xmlns:p14="http://schemas.microsoft.com/office/powerpoint/2010/main" xmlns="" val="2828508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58467024"/>
              </p:ext>
            </p:extLst>
          </p:nvPr>
        </p:nvGraphicFramePr>
        <p:xfrm>
          <a:off x="467544" y="532713"/>
          <a:ext cx="8064896" cy="37771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71726"/>
                <a:gridCol w="2393170"/>
              </a:tblGrid>
              <a:tr h="251353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effectLst/>
                        </a:rPr>
                        <a:t>Vulnerabilidades internas</a:t>
                      </a:r>
                      <a:endParaRPr lang="es-MX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17" marR="46917" marT="0" marB="0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2513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effectLst/>
                        </a:rPr>
                        <a:t>¿Cuántos salones componen la escuela?</a:t>
                      </a:r>
                      <a:endParaRPr lang="es-MX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17" marR="469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>
                          <a:effectLst/>
                        </a:rPr>
                        <a:t> </a:t>
                      </a:r>
                      <a:endParaRPr lang="es-MX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17" marR="46917" marT="0" marB="0"/>
                </a:tc>
              </a:tr>
              <a:tr h="2513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>
                          <a:effectLst/>
                        </a:rPr>
                        <a:t>¿Cuántos niños hay por salón?</a:t>
                      </a:r>
                      <a:endParaRPr lang="es-MX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17" marR="469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>
                          <a:effectLst/>
                        </a:rPr>
                        <a:t> </a:t>
                      </a:r>
                      <a:endParaRPr lang="es-MX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17" marR="46917" marT="0" marB="0"/>
                </a:tc>
              </a:tr>
              <a:tr h="2513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>
                          <a:effectLst/>
                        </a:rPr>
                        <a:t>¿Cuánto personal docente hay en la escuela?</a:t>
                      </a:r>
                      <a:endParaRPr lang="es-MX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17" marR="469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>
                          <a:effectLst/>
                        </a:rPr>
                        <a:t> </a:t>
                      </a:r>
                      <a:endParaRPr lang="es-MX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17" marR="46917" marT="0" marB="0"/>
                </a:tc>
              </a:tr>
              <a:tr h="2513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>
                          <a:effectLst/>
                        </a:rPr>
                        <a:t>¿El predio de la escuela es regular?</a:t>
                      </a:r>
                      <a:endParaRPr lang="es-MX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17" marR="469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>
                          <a:effectLst/>
                        </a:rPr>
                        <a:t> </a:t>
                      </a:r>
                      <a:endParaRPr lang="es-MX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17" marR="46917" marT="0" marB="0"/>
                </a:tc>
              </a:tr>
              <a:tr h="251353">
                <a:tc row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effectLst/>
                        </a:rPr>
                        <a:t>¿De qué material están hecho los salones?</a:t>
                      </a:r>
                      <a:endParaRPr lang="es-MX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17" marR="469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>
                          <a:effectLst/>
                        </a:rPr>
                        <a:t>Tipos de techo:</a:t>
                      </a:r>
                      <a:endParaRPr lang="es-MX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17" marR="46917" marT="0" marB="0"/>
                </a:tc>
              </a:tr>
              <a:tr h="251353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>
                          <a:effectLst/>
                        </a:rPr>
                        <a:t>Tipos de pared:</a:t>
                      </a:r>
                      <a:endParaRPr lang="es-MX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17" marR="46917" marT="0" marB="0"/>
                </a:tc>
              </a:tr>
              <a:tr h="251353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>
                          <a:effectLst/>
                        </a:rPr>
                        <a:t>Tipos de piso:</a:t>
                      </a:r>
                      <a:endParaRPr lang="es-MX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17" marR="46917" marT="0" marB="0"/>
                </a:tc>
              </a:tr>
              <a:tr h="251353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effectLst/>
                        </a:rPr>
                        <a:t>Tipos de estructura:</a:t>
                      </a:r>
                      <a:endParaRPr lang="es-MX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17" marR="46917" marT="0" marB="0"/>
                </a:tc>
              </a:tr>
              <a:tr h="2513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800">
                          <a:effectLst/>
                        </a:rPr>
                        <a:t>¿Cuántos salones tienen daño estructural?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46917" marR="469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>
                          <a:effectLst/>
                        </a:rPr>
                        <a:t> </a:t>
                      </a:r>
                      <a:endParaRPr lang="es-MX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17" marR="46917" marT="0" marB="0"/>
                </a:tc>
              </a:tr>
              <a:tr h="2513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800">
                          <a:effectLst/>
                        </a:rPr>
                        <a:t>¿Cuántos techos están en mal estado?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46917" marR="469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>
                          <a:effectLst/>
                        </a:rPr>
                        <a:t> </a:t>
                      </a:r>
                      <a:endParaRPr lang="es-MX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17" marR="46917" marT="0" marB="0"/>
                </a:tc>
              </a:tr>
              <a:tr h="4914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800">
                          <a:effectLst/>
                        </a:rPr>
                        <a:t>¿Cuántas puertas y ventanas están en mal estado o no existen?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46917" marR="469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effectLst/>
                        </a:rPr>
                        <a:t> </a:t>
                      </a:r>
                      <a:endParaRPr lang="es-MX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17" marR="46917" marT="0" marB="0"/>
                </a:tc>
              </a:tr>
            </a:tbl>
          </a:graphicData>
        </a:graphic>
      </p:graphicFrame>
      <p:sp>
        <p:nvSpPr>
          <p:cNvPr id="3" name="2 CuadroTexto"/>
          <p:cNvSpPr txBox="1"/>
          <p:nvPr/>
        </p:nvSpPr>
        <p:spPr>
          <a:xfrm>
            <a:off x="3491880" y="4437112"/>
            <a:ext cx="3816425" cy="218521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MX" dirty="0" smtClean="0"/>
              <a:t>Se describirá las vulnerabilidades (debilidades o deficiencias) tanto físicas, didácticas y de personal.</a:t>
            </a:r>
          </a:p>
          <a:p>
            <a:pPr algn="just"/>
            <a:endParaRPr lang="es-MX" dirty="0"/>
          </a:p>
          <a:p>
            <a:pPr algn="just"/>
            <a:r>
              <a:rPr lang="es-MX" dirty="0" smtClean="0"/>
              <a:t>El objetivo de esta herramienta es  </a:t>
            </a:r>
          </a:p>
          <a:p>
            <a:pPr algn="just"/>
            <a:r>
              <a:rPr lang="es-MX" dirty="0" smtClean="0"/>
              <a:t>Saber que se tiene para poder disminuirlas con estrategias que permitan el aumento de capacidades.</a:t>
            </a:r>
            <a:endParaRPr lang="es-MX" dirty="0"/>
          </a:p>
        </p:txBody>
      </p:sp>
      <p:sp>
        <p:nvSpPr>
          <p:cNvPr id="4" name="3 CuadroTexto"/>
          <p:cNvSpPr txBox="1"/>
          <p:nvPr/>
        </p:nvSpPr>
        <p:spPr>
          <a:xfrm>
            <a:off x="2411760" y="132601"/>
            <a:ext cx="5472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s-MX" sz="2000" b="1" dirty="0" smtClean="0">
                <a:latin typeface="Times New Roman" pitchFamily="18" charset="0"/>
                <a:cs typeface="Times New Roman" pitchFamily="18" charset="0"/>
              </a:rPr>
              <a:t>.- Identificación</a:t>
            </a:r>
            <a:r>
              <a:rPr lang="es-MX" dirty="0" smtClean="0"/>
              <a:t> </a:t>
            </a:r>
            <a:r>
              <a:rPr lang="es-MX" sz="2000" b="1" dirty="0">
                <a:latin typeface="Times New Roman" pitchFamily="18" charset="0"/>
                <a:cs typeface="Times New Roman" pitchFamily="18" charset="0"/>
              </a:rPr>
              <a:t>de Vulnerabilidades</a:t>
            </a:r>
          </a:p>
        </p:txBody>
      </p:sp>
    </p:spTree>
    <p:extLst>
      <p:ext uri="{BB962C8B-B14F-4D97-AF65-F5344CB8AC3E}">
        <p14:creationId xmlns:p14="http://schemas.microsoft.com/office/powerpoint/2010/main" xmlns="" val="297863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76014543"/>
              </p:ext>
            </p:extLst>
          </p:nvPr>
        </p:nvGraphicFramePr>
        <p:xfrm>
          <a:off x="539552" y="764701"/>
          <a:ext cx="7632848" cy="34419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60640"/>
                <a:gridCol w="1872208"/>
              </a:tblGrid>
              <a:tr h="250381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 dirty="0">
                          <a:effectLst/>
                        </a:rPr>
                        <a:t>Vulnerabilidades del entorno socio- ambiental</a:t>
                      </a:r>
                      <a:endParaRPr lang="es-MX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2476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>
                          <a:effectLst/>
                        </a:rPr>
                        <a:t>Cómo es la colaboración de la escuela con:</a:t>
                      </a:r>
                      <a:endParaRPr lang="es-MX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>
                          <a:effectLst/>
                        </a:rPr>
                        <a:t> </a:t>
                      </a:r>
                      <a:endParaRPr lang="es-MX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03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>
                          <a:effectLst/>
                        </a:rPr>
                        <a:t>A. Las autoridades de educación:</a:t>
                      </a:r>
                      <a:endParaRPr lang="es-MX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>
                          <a:effectLst/>
                        </a:rPr>
                        <a:t> </a:t>
                      </a:r>
                      <a:endParaRPr lang="es-MX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03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>
                          <a:effectLst/>
                        </a:rPr>
                        <a:t>B. Las autoridades del municipio (PC):</a:t>
                      </a:r>
                      <a:endParaRPr lang="es-MX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>
                          <a:effectLst/>
                        </a:rPr>
                        <a:t> </a:t>
                      </a:r>
                      <a:endParaRPr lang="es-MX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03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>
                          <a:effectLst/>
                        </a:rPr>
                        <a:t>C. Las autoridades ejidales o comunitarias:</a:t>
                      </a:r>
                      <a:endParaRPr lang="es-MX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>
                          <a:effectLst/>
                        </a:rPr>
                        <a:t> </a:t>
                      </a:r>
                      <a:endParaRPr lang="es-MX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03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>
                          <a:effectLst/>
                        </a:rPr>
                        <a:t>D. Los padres de familia:</a:t>
                      </a:r>
                      <a:endParaRPr lang="es-MX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>
                          <a:effectLst/>
                        </a:rPr>
                        <a:t> </a:t>
                      </a:r>
                      <a:endParaRPr lang="es-MX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03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>
                          <a:effectLst/>
                        </a:rPr>
                        <a:t>¿Qué tipos de conflicto hay en la localidad?</a:t>
                      </a:r>
                      <a:endParaRPr lang="es-MX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>
                          <a:effectLst/>
                        </a:rPr>
                        <a:t> </a:t>
                      </a:r>
                      <a:endParaRPr lang="es-MX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067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>
                          <a:effectLst/>
                        </a:rPr>
                        <a:t>¿A qué distancia de la escuela está el río o arroyo?</a:t>
                      </a:r>
                      <a:endParaRPr lang="es-MX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>
                          <a:effectLst/>
                        </a:rPr>
                        <a:t> </a:t>
                      </a:r>
                      <a:endParaRPr lang="es-MX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067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 dirty="0">
                          <a:effectLst/>
                        </a:rPr>
                        <a:t>¿A qué distancia de la escuela hay generadores de alta tensión?</a:t>
                      </a:r>
                      <a:endParaRPr lang="es-MX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 dirty="0">
                          <a:effectLst/>
                        </a:rPr>
                        <a:t> </a:t>
                      </a:r>
                      <a:endParaRPr lang="es-MX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475408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814972" y="4857942"/>
            <a:ext cx="42484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dirty="0" smtClean="0"/>
              <a:t>Ejemplo: Identificar si la escuela se encuentra cerca de algún arroyo, rio y/o gasolineras, cantinas etc.</a:t>
            </a:r>
            <a:endParaRPr lang="es-MX" sz="2000" dirty="0"/>
          </a:p>
        </p:txBody>
      </p:sp>
      <p:sp>
        <p:nvSpPr>
          <p:cNvPr id="6" name="5 CuadroTexto"/>
          <p:cNvSpPr txBox="1"/>
          <p:nvPr/>
        </p:nvSpPr>
        <p:spPr>
          <a:xfrm>
            <a:off x="2771800" y="181746"/>
            <a:ext cx="5976664" cy="40011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sz="2000" b="1" dirty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s-MX" sz="2000" b="1" dirty="0" smtClean="0">
                <a:latin typeface="Times New Roman" pitchFamily="18" charset="0"/>
                <a:cs typeface="Times New Roman" pitchFamily="18" charset="0"/>
              </a:rPr>
              <a:t>.- Reducción de las Vulnerabilidades en la Escuela</a:t>
            </a:r>
            <a:endParaRPr lang="es-MX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 descr="Resultado de imagen para escuelas de chiapas cerca de un arroyo o ri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4621122"/>
            <a:ext cx="2304256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57102699"/>
              </p:ext>
            </p:extLst>
          </p:nvPr>
        </p:nvGraphicFramePr>
        <p:xfrm>
          <a:off x="107504" y="1031860"/>
          <a:ext cx="7920880" cy="31473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79862"/>
                <a:gridCol w="1979862"/>
                <a:gridCol w="1980578"/>
                <a:gridCol w="1980578"/>
              </a:tblGrid>
              <a:tr h="4079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effectLst/>
                        </a:rPr>
                        <a:t>Vulnerabilidad</a:t>
                      </a:r>
                      <a:endParaRPr lang="es-MX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effectLst/>
                        </a:rPr>
                        <a:t>¿Qué se hará?</a:t>
                      </a:r>
                      <a:endParaRPr lang="es-MX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>
                          <a:effectLst/>
                        </a:rPr>
                        <a:t>¿Cuándo se hará?</a:t>
                      </a:r>
                      <a:endParaRPr lang="es-MX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>
                          <a:effectLst/>
                        </a:rPr>
                        <a:t>¿Quiénes lo harán?</a:t>
                      </a:r>
                      <a:endParaRPr lang="es-MX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62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</a:rPr>
                        <a:t>1.</a:t>
                      </a:r>
                      <a:endParaRPr lang="es-MX" sz="1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</a:rPr>
                        <a:t> </a:t>
                      </a:r>
                      <a:endParaRPr lang="es-MX" sz="1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</a:rPr>
                        <a:t> </a:t>
                      </a:r>
                      <a:endParaRPr lang="es-MX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</a:rPr>
                        <a:t> </a:t>
                      </a:r>
                      <a:endParaRPr lang="es-MX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</a:rPr>
                        <a:t> </a:t>
                      </a:r>
                      <a:endParaRPr lang="es-MX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</a:rPr>
                        <a:t> </a:t>
                      </a:r>
                      <a:endParaRPr lang="es-MX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62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</a:rPr>
                        <a:t>2.</a:t>
                      </a:r>
                      <a:endParaRPr lang="es-MX" sz="18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</a:rPr>
                        <a:t> </a:t>
                      </a:r>
                      <a:endParaRPr lang="es-MX" sz="18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</a:rPr>
                        <a:t> </a:t>
                      </a:r>
                      <a:endParaRPr lang="es-MX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</a:rPr>
                        <a:t> </a:t>
                      </a:r>
                      <a:endParaRPr lang="es-MX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</a:rPr>
                        <a:t> </a:t>
                      </a:r>
                      <a:endParaRPr lang="es-MX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</a:rPr>
                        <a:t> </a:t>
                      </a:r>
                      <a:endParaRPr lang="es-MX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62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</a:rPr>
                        <a:t>3. </a:t>
                      </a:r>
                      <a:endParaRPr lang="es-MX" sz="18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</a:rPr>
                        <a:t> </a:t>
                      </a:r>
                      <a:endParaRPr lang="es-MX" sz="18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</a:rPr>
                        <a:t> </a:t>
                      </a:r>
                      <a:endParaRPr lang="es-MX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</a:rPr>
                        <a:t> </a:t>
                      </a:r>
                      <a:endParaRPr lang="es-MX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</a:rPr>
                        <a:t> </a:t>
                      </a:r>
                      <a:endParaRPr lang="es-MX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</a:rPr>
                        <a:t> </a:t>
                      </a:r>
                      <a:endParaRPr lang="es-MX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62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</a:rPr>
                        <a:t>4.</a:t>
                      </a:r>
                      <a:endParaRPr lang="es-MX" sz="18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</a:rPr>
                        <a:t> </a:t>
                      </a:r>
                      <a:endParaRPr lang="es-MX" sz="18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</a:rPr>
                        <a:t> </a:t>
                      </a:r>
                      <a:endParaRPr lang="es-MX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</a:rPr>
                        <a:t> </a:t>
                      </a:r>
                      <a:endParaRPr lang="es-MX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</a:rPr>
                        <a:t> </a:t>
                      </a:r>
                      <a:endParaRPr lang="es-MX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</a:rPr>
                        <a:t> </a:t>
                      </a:r>
                      <a:endParaRPr lang="es-MX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817896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92483" y="587142"/>
            <a:ext cx="7416824" cy="40011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MX" sz="2000" b="1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s-MX" sz="2000" b="1" dirty="0">
                <a:latin typeface="Times New Roman" pitchFamily="18" charset="0"/>
                <a:cs typeface="Times New Roman" pitchFamily="18" charset="0"/>
              </a:rPr>
              <a:t>.- Plan de Acciones en Emergencias</a:t>
            </a:r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47785524"/>
              </p:ext>
            </p:extLst>
          </p:nvPr>
        </p:nvGraphicFramePr>
        <p:xfrm>
          <a:off x="129660" y="1124744"/>
          <a:ext cx="8402780" cy="4329701"/>
        </p:xfrm>
        <a:graphic>
          <a:graphicData uri="http://schemas.openxmlformats.org/drawingml/2006/table">
            <a:tbl>
              <a:tblPr/>
              <a:tblGrid>
                <a:gridCol w="2052099"/>
                <a:gridCol w="2149291"/>
                <a:gridCol w="2149291"/>
                <a:gridCol w="2052099"/>
              </a:tblGrid>
              <a:tr h="7251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Amenazas</a:t>
                      </a:r>
                      <a:endParaRPr lang="es-MX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1" marR="44721" marT="621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¿Qué hará el comité escolar?</a:t>
                      </a:r>
                      <a:endParaRPr lang="es-MX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1" marR="44721" marT="621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¿Qué harán los docentes?</a:t>
                      </a:r>
                      <a:endParaRPr lang="es-MX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1" marR="44721" marT="621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¿Qué harán los niños?</a:t>
                      </a:r>
                      <a:endParaRPr lang="es-MX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1" marR="44721" marT="621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</a:tr>
              <a:tr h="1078415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Sequía</a:t>
                      </a:r>
                      <a:r>
                        <a:rPr lang="es-MX" sz="2400">
                          <a:effectLst/>
                          <a:latin typeface="Calibri"/>
                          <a:ea typeface="Calibri"/>
                          <a:cs typeface="Times New Roman"/>
                        </a:rPr>
                        <a:t> (febrero- mayo)</a:t>
                      </a:r>
                    </a:p>
                  </a:txBody>
                  <a:tcPr marL="44721" marR="44721" marT="621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4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Antes: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4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4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</a:t>
                      </a:r>
                    </a:p>
                  </a:txBody>
                  <a:tcPr marL="44721" marR="44721" marT="621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4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Antes: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4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4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</a:t>
                      </a:r>
                    </a:p>
                  </a:txBody>
                  <a:tcPr marL="44721" marR="44721" marT="621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4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Antes: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4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4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</a:t>
                      </a:r>
                    </a:p>
                  </a:txBody>
                  <a:tcPr marL="44721" marR="44721" marT="621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078415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4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Durante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4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4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</a:t>
                      </a:r>
                    </a:p>
                  </a:txBody>
                  <a:tcPr marL="44721" marR="44721" marT="621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4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Durante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4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4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</a:t>
                      </a:r>
                    </a:p>
                  </a:txBody>
                  <a:tcPr marL="44721" marR="44721" marT="621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4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Durante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4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4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</a:t>
                      </a:r>
                    </a:p>
                  </a:txBody>
                  <a:tcPr marL="44721" marR="44721" marT="621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078415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40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Después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40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40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</a:t>
                      </a:r>
                    </a:p>
                  </a:txBody>
                  <a:tcPr marL="44721" marR="44721" marT="621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40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Después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40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40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</a:t>
                      </a:r>
                    </a:p>
                  </a:txBody>
                  <a:tcPr marL="44721" marR="44721" marT="621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4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Después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4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4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</a:t>
                      </a:r>
                    </a:p>
                  </a:txBody>
                  <a:tcPr marL="44721" marR="44721" marT="621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466576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60131"/>
            <a:ext cx="8280920" cy="4990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251520" y="632882"/>
            <a:ext cx="8568952" cy="70788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MX" sz="2000" b="1" dirty="0" smtClean="0"/>
              <a:t>9.- Acciones </a:t>
            </a:r>
            <a:r>
              <a:rPr lang="es-MX" sz="2000" b="1" dirty="0"/>
              <a:t>concretas que le permitan prepararse y responder de manera más eficaz y efectiva al momento de un desastre</a:t>
            </a:r>
          </a:p>
        </p:txBody>
      </p:sp>
    </p:spTree>
    <p:extLst>
      <p:ext uri="{BB962C8B-B14F-4D97-AF65-F5344CB8AC3E}">
        <p14:creationId xmlns:p14="http://schemas.microsoft.com/office/powerpoint/2010/main" xmlns="" val="14055057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268760"/>
            <a:ext cx="9114343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292483" y="587142"/>
            <a:ext cx="7416824" cy="40011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MX" sz="2000" b="1" dirty="0" smtClean="0">
                <a:latin typeface="Times New Roman" pitchFamily="18" charset="0"/>
                <a:cs typeface="Times New Roman" pitchFamily="18" charset="0"/>
              </a:rPr>
              <a:t>10.- Gestiones a Realizar para Fortalecer  las Capacidades</a:t>
            </a:r>
            <a:endParaRPr lang="es-MX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77254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403648" y="260648"/>
            <a:ext cx="61206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 smtClean="0"/>
              <a:t>11. Monitoreo de Buenas Prácticas</a:t>
            </a:r>
            <a:endParaRPr lang="es-MX" sz="2000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496" y="2276872"/>
            <a:ext cx="8434984" cy="3795742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575556" y="836712"/>
            <a:ext cx="7776864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400" dirty="0"/>
              <a:t>Identifiquen y escriban en la tabla las buenas prácticas que se han llevado a cabo en la escuela para reducir los riesgos.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4043504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9114" y="1700808"/>
            <a:ext cx="7461278" cy="3634908"/>
          </a:xfrm>
          <a:prstGeom prst="rect">
            <a:avLst/>
          </a:prstGeom>
          <a:noFill/>
          <a:ln w="38100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Rectángulo"/>
          <p:cNvSpPr/>
          <p:nvPr/>
        </p:nvSpPr>
        <p:spPr>
          <a:xfrm>
            <a:off x="841361" y="5540132"/>
            <a:ext cx="70567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800" dirty="0" smtClean="0">
                <a:latin typeface="Times New Roman" pitchFamily="18" charset="0"/>
                <a:cs typeface="Times New Roman" pitchFamily="18" charset="0"/>
              </a:rPr>
              <a:t>Incluir los números telefónicos del comité escolar así como también del cuerpo del gabinete infantil conformado por niños (sí cuenta con teléfono celular o de casa).</a:t>
            </a:r>
            <a:endParaRPr lang="es-MX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Resultado de imagen para IMAGEN TELEFONO Y DIRECTORI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17525" y="533209"/>
            <a:ext cx="4104455" cy="780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1259632" y="692696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 smtClean="0"/>
              <a:t>12.-</a:t>
            </a:r>
            <a:endParaRPr lang="es-MX" sz="2400" b="1" dirty="0"/>
          </a:p>
        </p:txBody>
      </p:sp>
    </p:spTree>
    <p:extLst>
      <p:ext uri="{BB962C8B-B14F-4D97-AF65-F5344CB8AC3E}">
        <p14:creationId xmlns:p14="http://schemas.microsoft.com/office/powerpoint/2010/main" xmlns="" val="4285255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3995936" y="1052736"/>
            <a:ext cx="4968552" cy="9233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MX" sz="1800" dirty="0" smtClean="0">
                <a:latin typeface="Times New Roman" pitchFamily="18" charset="0"/>
                <a:cs typeface="Times New Roman" pitchFamily="18" charset="0"/>
              </a:rPr>
              <a:t>Realizar un dibujo que de manera grafica se visualice todas las áreas de la escuela  (Externas y Internas)</a:t>
            </a:r>
            <a:endParaRPr lang="es-MX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4138916" y="2636912"/>
            <a:ext cx="4768201" cy="28623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MX" sz="1800" dirty="0" smtClean="0">
                <a:latin typeface="Times New Roman" pitchFamily="18" charset="0"/>
                <a:cs typeface="Times New Roman" pitchFamily="18" charset="0"/>
              </a:rPr>
              <a:t>Áreas Verdes</a:t>
            </a:r>
          </a:p>
          <a:p>
            <a:pPr algn="just"/>
            <a:r>
              <a:rPr lang="es-MX" sz="1800" dirty="0" smtClean="0">
                <a:latin typeface="Times New Roman" pitchFamily="18" charset="0"/>
                <a:cs typeface="Times New Roman" pitchFamily="18" charset="0"/>
              </a:rPr>
              <a:t>Canchas</a:t>
            </a:r>
          </a:p>
          <a:p>
            <a:pPr algn="just"/>
            <a:r>
              <a:rPr lang="es-MX" sz="1800" dirty="0" smtClean="0">
                <a:latin typeface="Times New Roman" pitchFamily="18" charset="0"/>
                <a:cs typeface="Times New Roman" pitchFamily="18" charset="0"/>
              </a:rPr>
              <a:t>Cocinas</a:t>
            </a:r>
          </a:p>
          <a:p>
            <a:pPr algn="just"/>
            <a:r>
              <a:rPr lang="es-MX" sz="1800" dirty="0" smtClean="0">
                <a:latin typeface="Times New Roman" pitchFamily="18" charset="0"/>
                <a:cs typeface="Times New Roman" pitchFamily="18" charset="0"/>
              </a:rPr>
              <a:t>Salones</a:t>
            </a:r>
          </a:p>
          <a:p>
            <a:pPr algn="just"/>
            <a:r>
              <a:rPr lang="es-MX" sz="1800" dirty="0" smtClean="0">
                <a:latin typeface="Times New Roman" pitchFamily="18" charset="0"/>
                <a:cs typeface="Times New Roman" pitchFamily="18" charset="0"/>
              </a:rPr>
              <a:t>Laboratorios</a:t>
            </a:r>
          </a:p>
          <a:p>
            <a:pPr algn="just"/>
            <a:r>
              <a:rPr lang="es-MX" sz="1800" dirty="0" smtClean="0">
                <a:latin typeface="Times New Roman" pitchFamily="18" charset="0"/>
                <a:cs typeface="Times New Roman" pitchFamily="18" charset="0"/>
              </a:rPr>
              <a:t>Dirección</a:t>
            </a:r>
          </a:p>
          <a:p>
            <a:pPr algn="just"/>
            <a:r>
              <a:rPr lang="es-MX" sz="1800" dirty="0" smtClean="0">
                <a:latin typeface="Times New Roman" pitchFamily="18" charset="0"/>
                <a:cs typeface="Times New Roman" pitchFamily="18" charset="0"/>
              </a:rPr>
              <a:t>Bibliotecas</a:t>
            </a:r>
          </a:p>
          <a:p>
            <a:pPr algn="just"/>
            <a:r>
              <a:rPr lang="es-MX" sz="1800" dirty="0" smtClean="0">
                <a:latin typeface="Times New Roman" pitchFamily="18" charset="0"/>
                <a:cs typeface="Times New Roman" pitchFamily="18" charset="0"/>
              </a:rPr>
              <a:t>Baños</a:t>
            </a:r>
          </a:p>
          <a:p>
            <a:pPr algn="just"/>
            <a:r>
              <a:rPr lang="es-MX" sz="1800" dirty="0" smtClean="0">
                <a:latin typeface="Times New Roman" pitchFamily="18" charset="0"/>
                <a:cs typeface="Times New Roman" pitchFamily="18" charset="0"/>
              </a:rPr>
              <a:t>Salón de Usos Múltiples</a:t>
            </a:r>
          </a:p>
          <a:p>
            <a:pPr algn="just"/>
            <a:r>
              <a:rPr lang="es-MX" sz="1800" dirty="0" smtClean="0">
                <a:latin typeface="Times New Roman" pitchFamily="18" charset="0"/>
                <a:cs typeface="Times New Roman" pitchFamily="18" charset="0"/>
              </a:rPr>
              <a:t>Cafeterías</a:t>
            </a:r>
          </a:p>
        </p:txBody>
      </p:sp>
      <p:sp>
        <p:nvSpPr>
          <p:cNvPr id="7" name="6 Rectángulo"/>
          <p:cNvSpPr/>
          <p:nvPr/>
        </p:nvSpPr>
        <p:spPr>
          <a:xfrm>
            <a:off x="1656043" y="3199110"/>
            <a:ext cx="931912" cy="369332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MX" sz="1800" dirty="0" smtClean="0">
                <a:latin typeface="Times New Roman" pitchFamily="18" charset="0"/>
                <a:cs typeface="Times New Roman" pitchFamily="18" charset="0"/>
              </a:rPr>
              <a:t>Internas</a:t>
            </a:r>
            <a:endParaRPr lang="es-MX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4064678" y="6082889"/>
            <a:ext cx="4899810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MX" sz="1800" dirty="0" smtClean="0">
                <a:latin typeface="Times New Roman" pitchFamily="18" charset="0"/>
                <a:cs typeface="Times New Roman" pitchFamily="18" charset="0"/>
              </a:rPr>
              <a:t>Gasolineras, Arroyos, Bares o algún Riesgo existente.</a:t>
            </a:r>
          </a:p>
        </p:txBody>
      </p:sp>
      <p:sp>
        <p:nvSpPr>
          <p:cNvPr id="9" name="8 Rectángulo"/>
          <p:cNvSpPr/>
          <p:nvPr/>
        </p:nvSpPr>
        <p:spPr>
          <a:xfrm>
            <a:off x="1481701" y="6283656"/>
            <a:ext cx="1280593" cy="369332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MX" sz="1800" dirty="0" smtClean="0">
                <a:latin typeface="Times New Roman" pitchFamily="18" charset="0"/>
                <a:cs typeface="Times New Roman" pitchFamily="18" charset="0"/>
              </a:rPr>
              <a:t>Externas</a:t>
            </a:r>
            <a:endParaRPr lang="es-MX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Resultado de imagen para croquis de la escuel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9307" y="4435805"/>
            <a:ext cx="2466975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1481701" y="332656"/>
            <a:ext cx="71227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 smtClean="0"/>
              <a:t>13.- Mapa de Riesgos de la Escuela Interno y Externo</a:t>
            </a:r>
            <a:endParaRPr lang="es-MX" sz="2000" b="1" dirty="0"/>
          </a:p>
        </p:txBody>
      </p:sp>
      <p:pic>
        <p:nvPicPr>
          <p:cNvPr id="12" name="Imagen 11"/>
          <p:cNvPicPr/>
          <p:nvPr/>
        </p:nvPicPr>
        <p:blipFill rotWithShape="1">
          <a:blip r:embed="rId3"/>
          <a:srcRect l="23082" t="40149" r="24643" b="11552"/>
          <a:stretch/>
        </p:blipFill>
        <p:spPr bwMode="auto">
          <a:xfrm>
            <a:off x="189192" y="1019248"/>
            <a:ext cx="3806743" cy="197770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3607958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143108" y="2571744"/>
            <a:ext cx="489544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8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Plataforma</a:t>
            </a:r>
            <a:endParaRPr lang="es-ES" sz="80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09116"/>
            <a:ext cx="8675215" cy="650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50009"/>
            <a:ext cx="8413275" cy="6309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61907" y="161090"/>
            <a:ext cx="8524935" cy="6393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5076056" y="6093296"/>
            <a:ext cx="3672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3200" b="1" dirty="0" smtClean="0"/>
              <a:t>FIN</a:t>
            </a:r>
            <a:endParaRPr lang="es-MX" sz="3200" b="1" dirty="0"/>
          </a:p>
        </p:txBody>
      </p:sp>
      <p:pic>
        <p:nvPicPr>
          <p:cNvPr id="5122" name="Picture 2" descr="C:\Users\RUBI DEL CARMEN\Documents\Acala\IMG_20170802_1407529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47764" y="1268760"/>
            <a:ext cx="4464496" cy="3507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12260" y="2073316"/>
            <a:ext cx="1980220" cy="206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439" y="2073316"/>
            <a:ext cx="2219325" cy="206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84612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996</TotalTime>
  <Words>2143</Words>
  <Application>Microsoft Office PowerPoint</Application>
  <PresentationFormat>Presentación en pantalla (4:3)</PresentationFormat>
  <Paragraphs>455</Paragraphs>
  <Slides>49</Slides>
  <Notes>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3</vt:i4>
      </vt:variant>
      <vt:variant>
        <vt:lpstr>Títulos de diapositiva</vt:lpstr>
      </vt:variant>
      <vt:variant>
        <vt:i4>49</vt:i4>
      </vt:variant>
    </vt:vector>
  </HeadingPairs>
  <TitlesOfParts>
    <vt:vector size="53" baseType="lpstr">
      <vt:lpstr>Tema de Office</vt:lpstr>
      <vt:lpstr>ClipArt</vt:lpstr>
      <vt:lpstr>Imagen</vt:lpstr>
      <vt:lpstr>Imagen de mapa de bits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Educación en Reducción de Riesgos de Desastres y Resiliencia</vt:lpstr>
      <vt:lpstr>Educación en Reducción de Riesgos de Desastres y Resiliencia</vt:lpstr>
      <vt:lpstr>Objetivo General</vt:lpstr>
      <vt:lpstr>Objetivos Específicos</vt:lpstr>
      <vt:lpstr>Principios Rectores</vt:lpstr>
      <vt:lpstr>Acompañamiento Institucional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Diapositiva 43</vt:lpstr>
      <vt:lpstr>Diapositiva 44</vt:lpstr>
      <vt:lpstr>Diapositiva 45</vt:lpstr>
      <vt:lpstr>Diapositiva 46</vt:lpstr>
      <vt:lpstr>Diapositiva 47</vt:lpstr>
      <vt:lpstr>Diapositiva 48</vt:lpstr>
      <vt:lpstr>Diapositiva 49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Mario Pinto</cp:lastModifiedBy>
  <cp:revision>103</cp:revision>
  <dcterms:created xsi:type="dcterms:W3CDTF">2019-05-13T18:43:45Z</dcterms:created>
  <dcterms:modified xsi:type="dcterms:W3CDTF">2019-11-15T09:08:06Z</dcterms:modified>
</cp:coreProperties>
</file>